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63" r:id="rId9"/>
    <p:sldId id="264" r:id="rId10"/>
    <p:sldId id="271" r:id="rId11"/>
    <p:sldId id="272" r:id="rId12"/>
    <p:sldId id="265" r:id="rId13"/>
    <p:sldId id="266" r:id="rId14"/>
    <p:sldId id="267" r:id="rId15"/>
    <p:sldId id="268" r:id="rId16"/>
    <p:sldId id="269" r:id="rId17"/>
  </p:sldIdLst>
  <p:sldSz cx="18288000" cy="10287000"/>
  <p:notesSz cx="6858000" cy="9144000"/>
  <p:embeddedFontLst>
    <p:embeddedFont>
      <p:font typeface="Poppins" panose="00000500000000000000"/>
      <p:regular r:id="rId19"/>
      <p:bold r:id="rId20"/>
      <p:italic r:id="rId21"/>
      <p:boldItalic r:id="rId22"/>
    </p:embeddedFont>
    <p:embeddedFont>
      <p:font typeface="Poppins Bold" pitchFamily="2" charset="77"/>
      <p:regular r:id="rId23"/>
      <p:bold r:id="rId24"/>
    </p:embeddedFont>
    <p:embeddedFont>
      <p:font typeface="Poppins Bold Italics" pitchFamily="2" charset="77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5" autoAdjust="0"/>
    <p:restoredTop sz="94653" autoAdjust="0"/>
  </p:normalViewPr>
  <p:slideViewPr>
    <p:cSldViewPr>
      <p:cViewPr varScale="1">
        <p:scale>
          <a:sx n="60" d="100"/>
          <a:sy n="60" d="100"/>
        </p:scale>
        <p:origin x="192" y="7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9B680-DFBA-1D43-877B-05AA73A8BF0C}" type="datetimeFigureOut">
              <a:rPr lang="es-ES" smtClean="0"/>
              <a:t>26/3/26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492FE-6A5B-D242-8515-3C8701039A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53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92FE-6A5B-D242-8515-3C8701039A0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278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jpe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25.jpeg"/><Relationship Id="rId9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1827">
                <a:alpha val="100000"/>
              </a:srgbClr>
            </a:gs>
            <a:gs pos="100000">
              <a:srgbClr val="142242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853614">
            <a:off x="12782808" y="-3195486"/>
            <a:ext cx="8273635" cy="7489066"/>
          </a:xfrm>
          <a:custGeom>
            <a:avLst/>
            <a:gdLst/>
            <a:ahLst/>
            <a:cxnLst/>
            <a:rect l="l" t="t" r="r" b="b"/>
            <a:pathLst>
              <a:path w="8273635" h="7489066">
                <a:moveTo>
                  <a:pt x="0" y="0"/>
                </a:moveTo>
                <a:lnTo>
                  <a:pt x="8273635" y="0"/>
                </a:lnTo>
                <a:lnTo>
                  <a:pt x="8273635" y="7489066"/>
                </a:lnTo>
                <a:lnTo>
                  <a:pt x="0" y="74890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6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1088435">
            <a:off x="-1192417" y="5251429"/>
            <a:ext cx="6199209" cy="6659722"/>
          </a:xfrm>
          <a:custGeom>
            <a:avLst/>
            <a:gdLst/>
            <a:ahLst/>
            <a:cxnLst/>
            <a:rect l="l" t="t" r="r" b="b"/>
            <a:pathLst>
              <a:path w="6199209" h="6659722">
                <a:moveTo>
                  <a:pt x="0" y="0"/>
                </a:moveTo>
                <a:lnTo>
                  <a:pt x="6199209" y="0"/>
                </a:lnTo>
                <a:lnTo>
                  <a:pt x="6199209" y="6659722"/>
                </a:lnTo>
                <a:lnTo>
                  <a:pt x="0" y="66597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4827811" y="3399238"/>
            <a:ext cx="8632378" cy="3488524"/>
          </a:xfrm>
          <a:custGeom>
            <a:avLst/>
            <a:gdLst/>
            <a:ahLst/>
            <a:cxnLst/>
            <a:rect l="l" t="t" r="r" b="b"/>
            <a:pathLst>
              <a:path w="8632378" h="3488524">
                <a:moveTo>
                  <a:pt x="0" y="0"/>
                </a:moveTo>
                <a:lnTo>
                  <a:pt x="8632378" y="0"/>
                </a:lnTo>
                <a:lnTo>
                  <a:pt x="8632378" y="3488524"/>
                </a:lnTo>
                <a:lnTo>
                  <a:pt x="0" y="3488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61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2754696" y="7806908"/>
            <a:ext cx="12778609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b="1" spc="35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Convierte guardados en planes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54696" y="8612964"/>
            <a:ext cx="12778609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spc="24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Menos apps, menos fricción, más planes cerrados.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1827">
                <a:alpha val="100000"/>
              </a:srgbClr>
            </a:gs>
            <a:gs pos="100000">
              <a:srgbClr val="142242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91799" y="8458418"/>
            <a:ext cx="951769" cy="799882"/>
            <a:chOff x="0" y="0"/>
            <a:chExt cx="9671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7140" cy="812800"/>
            </a:xfrm>
            <a:custGeom>
              <a:avLst/>
              <a:gdLst/>
              <a:ahLst/>
              <a:cxnLst/>
              <a:rect l="l" t="t" r="r" b="b"/>
              <a:pathLst>
                <a:path w="967140" h="812800">
                  <a:moveTo>
                    <a:pt x="81342" y="0"/>
                  </a:moveTo>
                  <a:lnTo>
                    <a:pt x="885798" y="0"/>
                  </a:lnTo>
                  <a:cubicBezTo>
                    <a:pt x="907371" y="0"/>
                    <a:pt x="928061" y="8570"/>
                    <a:pt x="943315" y="23825"/>
                  </a:cubicBezTo>
                  <a:cubicBezTo>
                    <a:pt x="958570" y="39079"/>
                    <a:pt x="967140" y="59769"/>
                    <a:pt x="967140" y="81342"/>
                  </a:cubicBezTo>
                  <a:lnTo>
                    <a:pt x="967140" y="731458"/>
                  </a:lnTo>
                  <a:cubicBezTo>
                    <a:pt x="967140" y="776382"/>
                    <a:pt x="930722" y="812800"/>
                    <a:pt x="885798" y="812800"/>
                  </a:cubicBezTo>
                  <a:lnTo>
                    <a:pt x="81342" y="812800"/>
                  </a:lnTo>
                  <a:cubicBezTo>
                    <a:pt x="59769" y="812800"/>
                    <a:pt x="39079" y="804230"/>
                    <a:pt x="23825" y="788975"/>
                  </a:cubicBezTo>
                  <a:cubicBezTo>
                    <a:pt x="8570" y="773721"/>
                    <a:pt x="0" y="753031"/>
                    <a:pt x="0" y="731458"/>
                  </a:cubicBezTo>
                  <a:lnTo>
                    <a:pt x="0" y="81342"/>
                  </a:lnTo>
                  <a:cubicBezTo>
                    <a:pt x="0" y="59769"/>
                    <a:pt x="8570" y="39079"/>
                    <a:pt x="23825" y="23825"/>
                  </a:cubicBezTo>
                  <a:cubicBezTo>
                    <a:pt x="39079" y="8570"/>
                    <a:pt x="59769" y="0"/>
                    <a:pt x="81342" y="0"/>
                  </a:cubicBezTo>
                  <a:close/>
                </a:path>
              </a:pathLst>
            </a:custGeom>
            <a:solidFill>
              <a:srgbClr val="3A6AD6"/>
            </a:solidFill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671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8755" y="478874"/>
            <a:ext cx="1436990" cy="549826"/>
          </a:xfrm>
          <a:custGeom>
            <a:avLst/>
            <a:gdLst/>
            <a:ahLst/>
            <a:cxnLst/>
            <a:rect l="l" t="t" r="r" b="b"/>
            <a:pathLst>
              <a:path w="1436990" h="549826">
                <a:moveTo>
                  <a:pt x="0" y="0"/>
                </a:moveTo>
                <a:lnTo>
                  <a:pt x="1436989" y="0"/>
                </a:lnTo>
                <a:lnTo>
                  <a:pt x="1436989" y="549826"/>
                </a:lnTo>
                <a:lnTo>
                  <a:pt x="0" y="54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6" name="Group 6"/>
          <p:cNvGrpSpPr/>
          <p:nvPr/>
        </p:nvGrpSpPr>
        <p:grpSpPr>
          <a:xfrm>
            <a:off x="2100222" y="6074794"/>
            <a:ext cx="4404115" cy="1978185"/>
            <a:chOff x="0" y="0"/>
            <a:chExt cx="1564289" cy="7026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64289" cy="702627"/>
            </a:xfrm>
            <a:custGeom>
              <a:avLst/>
              <a:gdLst/>
              <a:ahLst/>
              <a:cxnLst/>
              <a:rect l="l" t="t" r="r" b="b"/>
              <a:pathLst>
                <a:path w="1564289" h="702627">
                  <a:moveTo>
                    <a:pt x="124810" y="0"/>
                  </a:moveTo>
                  <a:lnTo>
                    <a:pt x="1439479" y="0"/>
                  </a:lnTo>
                  <a:cubicBezTo>
                    <a:pt x="1508409" y="0"/>
                    <a:pt x="1564289" y="55879"/>
                    <a:pt x="1564289" y="124810"/>
                  </a:cubicBezTo>
                  <a:lnTo>
                    <a:pt x="1564289" y="577818"/>
                  </a:lnTo>
                  <a:cubicBezTo>
                    <a:pt x="1564289" y="646748"/>
                    <a:pt x="1508409" y="702627"/>
                    <a:pt x="1439479" y="702627"/>
                  </a:cubicBezTo>
                  <a:lnTo>
                    <a:pt x="124810" y="702627"/>
                  </a:lnTo>
                  <a:cubicBezTo>
                    <a:pt x="55879" y="702627"/>
                    <a:pt x="0" y="646748"/>
                    <a:pt x="0" y="577818"/>
                  </a:cubicBezTo>
                  <a:lnTo>
                    <a:pt x="0" y="124810"/>
                  </a:lnTo>
                  <a:cubicBezTo>
                    <a:pt x="0" y="55879"/>
                    <a:pt x="55879" y="0"/>
                    <a:pt x="124810" y="0"/>
                  </a:cubicBezTo>
                  <a:close/>
                </a:path>
              </a:pathLst>
            </a:custGeom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564289" cy="731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15127" y="5688661"/>
            <a:ext cx="2374305" cy="874598"/>
            <a:chOff x="0" y="0"/>
            <a:chExt cx="843325" cy="3106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3324" cy="310647"/>
            </a:xfrm>
            <a:custGeom>
              <a:avLst/>
              <a:gdLst/>
              <a:ahLst/>
              <a:cxnLst/>
              <a:rect l="l" t="t" r="r" b="b"/>
              <a:pathLst>
                <a:path w="843324" h="310647">
                  <a:moveTo>
                    <a:pt x="155323" y="0"/>
                  </a:moveTo>
                  <a:lnTo>
                    <a:pt x="688001" y="0"/>
                  </a:lnTo>
                  <a:cubicBezTo>
                    <a:pt x="729195" y="0"/>
                    <a:pt x="768703" y="16364"/>
                    <a:pt x="797831" y="45493"/>
                  </a:cubicBezTo>
                  <a:cubicBezTo>
                    <a:pt x="826960" y="74622"/>
                    <a:pt x="843324" y="114129"/>
                    <a:pt x="843324" y="155323"/>
                  </a:cubicBezTo>
                  <a:lnTo>
                    <a:pt x="843324" y="155323"/>
                  </a:lnTo>
                  <a:cubicBezTo>
                    <a:pt x="843324" y="196518"/>
                    <a:pt x="826960" y="236025"/>
                    <a:pt x="797831" y="265154"/>
                  </a:cubicBezTo>
                  <a:cubicBezTo>
                    <a:pt x="768703" y="294282"/>
                    <a:pt x="729195" y="310647"/>
                    <a:pt x="688001" y="310647"/>
                  </a:cubicBezTo>
                  <a:lnTo>
                    <a:pt x="155323" y="310647"/>
                  </a:lnTo>
                  <a:cubicBezTo>
                    <a:pt x="114129" y="310647"/>
                    <a:pt x="74622" y="294282"/>
                    <a:pt x="45493" y="265154"/>
                  </a:cubicBezTo>
                  <a:cubicBezTo>
                    <a:pt x="16364" y="236025"/>
                    <a:pt x="0" y="196518"/>
                    <a:pt x="0" y="155323"/>
                  </a:cubicBezTo>
                  <a:lnTo>
                    <a:pt x="0" y="155323"/>
                  </a:lnTo>
                  <a:cubicBezTo>
                    <a:pt x="0" y="114129"/>
                    <a:pt x="16364" y="74622"/>
                    <a:pt x="45493" y="45493"/>
                  </a:cubicBezTo>
                  <a:cubicBezTo>
                    <a:pt x="74622" y="16364"/>
                    <a:pt x="114129" y="0"/>
                    <a:pt x="155323" y="0"/>
                  </a:cubicBezTo>
                  <a:close/>
                </a:path>
              </a:pathLst>
            </a:custGeom>
            <a:solidFill>
              <a:srgbClr val="38B6FF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43325" cy="339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00222" y="2972511"/>
            <a:ext cx="4404115" cy="1978185"/>
            <a:chOff x="0" y="0"/>
            <a:chExt cx="1564289" cy="7026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4289" cy="702627"/>
            </a:xfrm>
            <a:custGeom>
              <a:avLst/>
              <a:gdLst/>
              <a:ahLst/>
              <a:cxnLst/>
              <a:rect l="l" t="t" r="r" b="b"/>
              <a:pathLst>
                <a:path w="1564289" h="702627">
                  <a:moveTo>
                    <a:pt x="124810" y="0"/>
                  </a:moveTo>
                  <a:lnTo>
                    <a:pt x="1439479" y="0"/>
                  </a:lnTo>
                  <a:cubicBezTo>
                    <a:pt x="1508409" y="0"/>
                    <a:pt x="1564289" y="55879"/>
                    <a:pt x="1564289" y="124810"/>
                  </a:cubicBezTo>
                  <a:lnTo>
                    <a:pt x="1564289" y="577818"/>
                  </a:lnTo>
                  <a:cubicBezTo>
                    <a:pt x="1564289" y="646748"/>
                    <a:pt x="1508409" y="702627"/>
                    <a:pt x="1439479" y="702627"/>
                  </a:cubicBezTo>
                  <a:lnTo>
                    <a:pt x="124810" y="702627"/>
                  </a:lnTo>
                  <a:cubicBezTo>
                    <a:pt x="55879" y="702627"/>
                    <a:pt x="0" y="646748"/>
                    <a:pt x="0" y="577818"/>
                  </a:cubicBezTo>
                  <a:lnTo>
                    <a:pt x="0" y="124810"/>
                  </a:lnTo>
                  <a:cubicBezTo>
                    <a:pt x="0" y="55879"/>
                    <a:pt x="55879" y="0"/>
                    <a:pt x="124810" y="0"/>
                  </a:cubicBezTo>
                  <a:close/>
                </a:path>
              </a:pathLst>
            </a:custGeom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564289" cy="731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15127" y="2586378"/>
            <a:ext cx="2374305" cy="874598"/>
            <a:chOff x="0" y="0"/>
            <a:chExt cx="843325" cy="310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3324" cy="310647"/>
            </a:xfrm>
            <a:custGeom>
              <a:avLst/>
              <a:gdLst/>
              <a:ahLst/>
              <a:cxnLst/>
              <a:rect l="l" t="t" r="r" b="b"/>
              <a:pathLst>
                <a:path w="843324" h="310647">
                  <a:moveTo>
                    <a:pt x="155323" y="0"/>
                  </a:moveTo>
                  <a:lnTo>
                    <a:pt x="688001" y="0"/>
                  </a:lnTo>
                  <a:cubicBezTo>
                    <a:pt x="729195" y="0"/>
                    <a:pt x="768703" y="16364"/>
                    <a:pt x="797831" y="45493"/>
                  </a:cubicBezTo>
                  <a:cubicBezTo>
                    <a:pt x="826960" y="74622"/>
                    <a:pt x="843324" y="114129"/>
                    <a:pt x="843324" y="155323"/>
                  </a:cubicBezTo>
                  <a:lnTo>
                    <a:pt x="843324" y="155323"/>
                  </a:lnTo>
                  <a:cubicBezTo>
                    <a:pt x="843324" y="196518"/>
                    <a:pt x="826960" y="236025"/>
                    <a:pt x="797831" y="265154"/>
                  </a:cubicBezTo>
                  <a:cubicBezTo>
                    <a:pt x="768703" y="294282"/>
                    <a:pt x="729195" y="310647"/>
                    <a:pt x="688001" y="310647"/>
                  </a:cubicBezTo>
                  <a:lnTo>
                    <a:pt x="155323" y="310647"/>
                  </a:lnTo>
                  <a:cubicBezTo>
                    <a:pt x="114129" y="310647"/>
                    <a:pt x="74622" y="294282"/>
                    <a:pt x="45493" y="265154"/>
                  </a:cubicBezTo>
                  <a:cubicBezTo>
                    <a:pt x="16364" y="236025"/>
                    <a:pt x="0" y="196518"/>
                    <a:pt x="0" y="155323"/>
                  </a:cubicBezTo>
                  <a:lnTo>
                    <a:pt x="0" y="155323"/>
                  </a:lnTo>
                  <a:cubicBezTo>
                    <a:pt x="0" y="114129"/>
                    <a:pt x="16364" y="74622"/>
                    <a:pt x="45493" y="45493"/>
                  </a:cubicBezTo>
                  <a:cubicBezTo>
                    <a:pt x="74622" y="16364"/>
                    <a:pt x="114129" y="0"/>
                    <a:pt x="155323" y="0"/>
                  </a:cubicBezTo>
                  <a:close/>
                </a:path>
              </a:pathLst>
            </a:custGeom>
            <a:solidFill>
              <a:srgbClr val="38B6FF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43325" cy="339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2816758" y="3694576"/>
            <a:ext cx="879715" cy="890993"/>
          </a:xfrm>
          <a:custGeom>
            <a:avLst/>
            <a:gdLst/>
            <a:ahLst/>
            <a:cxnLst/>
            <a:rect l="l" t="t" r="r" b="b"/>
            <a:pathLst>
              <a:path w="879715" h="890993">
                <a:moveTo>
                  <a:pt x="0" y="0"/>
                </a:moveTo>
                <a:lnTo>
                  <a:pt x="879715" y="0"/>
                </a:lnTo>
                <a:lnTo>
                  <a:pt x="879715" y="890993"/>
                </a:lnTo>
                <a:lnTo>
                  <a:pt x="0" y="890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937" t="-29673" r="-31888" b="-3306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3872543" y="6755960"/>
            <a:ext cx="859474" cy="930533"/>
          </a:xfrm>
          <a:custGeom>
            <a:avLst/>
            <a:gdLst/>
            <a:ahLst/>
            <a:cxnLst/>
            <a:rect l="l" t="t" r="r" b="b"/>
            <a:pathLst>
              <a:path w="859474" h="930533">
                <a:moveTo>
                  <a:pt x="0" y="0"/>
                </a:moveTo>
                <a:lnTo>
                  <a:pt x="859473" y="0"/>
                </a:lnTo>
                <a:lnTo>
                  <a:pt x="859473" y="930532"/>
                </a:lnTo>
                <a:lnTo>
                  <a:pt x="0" y="9305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2565871" y="6860893"/>
            <a:ext cx="829219" cy="720667"/>
          </a:xfrm>
          <a:custGeom>
            <a:avLst/>
            <a:gdLst/>
            <a:ahLst/>
            <a:cxnLst/>
            <a:rect l="l" t="t" r="r" b="b"/>
            <a:pathLst>
              <a:path w="829219" h="720667">
                <a:moveTo>
                  <a:pt x="0" y="0"/>
                </a:moveTo>
                <a:lnTo>
                  <a:pt x="829219" y="0"/>
                </a:lnTo>
                <a:lnTo>
                  <a:pt x="829219" y="720666"/>
                </a:lnTo>
                <a:lnTo>
                  <a:pt x="0" y="7206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5208266" y="6936921"/>
            <a:ext cx="1074691" cy="568609"/>
          </a:xfrm>
          <a:custGeom>
            <a:avLst/>
            <a:gdLst/>
            <a:ahLst/>
            <a:cxnLst/>
            <a:rect l="l" t="t" r="r" b="b"/>
            <a:pathLst>
              <a:path w="1074691" h="568609">
                <a:moveTo>
                  <a:pt x="0" y="0"/>
                </a:moveTo>
                <a:lnTo>
                  <a:pt x="1074691" y="0"/>
                </a:lnTo>
                <a:lnTo>
                  <a:pt x="1074691" y="568610"/>
                </a:lnTo>
                <a:lnTo>
                  <a:pt x="0" y="5686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4944342" y="3694576"/>
            <a:ext cx="807204" cy="853275"/>
          </a:xfrm>
          <a:custGeom>
            <a:avLst/>
            <a:gdLst/>
            <a:ahLst/>
            <a:cxnLst/>
            <a:rect l="l" t="t" r="r" b="b"/>
            <a:pathLst>
              <a:path w="807204" h="853275">
                <a:moveTo>
                  <a:pt x="0" y="0"/>
                </a:moveTo>
                <a:lnTo>
                  <a:pt x="807203" y="0"/>
                </a:lnTo>
                <a:lnTo>
                  <a:pt x="807203" y="853275"/>
                </a:lnTo>
                <a:lnTo>
                  <a:pt x="0" y="8532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43810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7457895" y="2586378"/>
            <a:ext cx="10216485" cy="5466601"/>
          </a:xfrm>
          <a:custGeom>
            <a:avLst/>
            <a:gdLst/>
            <a:ahLst/>
            <a:cxnLst/>
            <a:rect l="l" t="t" r="r" b="b"/>
            <a:pathLst>
              <a:path w="10216485" h="5466601">
                <a:moveTo>
                  <a:pt x="0" y="0"/>
                </a:moveTo>
                <a:lnTo>
                  <a:pt x="10216485" y="0"/>
                </a:lnTo>
                <a:lnTo>
                  <a:pt x="10216485" y="5466600"/>
                </a:lnTo>
                <a:lnTo>
                  <a:pt x="0" y="5466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600" r="-10873" b="-688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TextBox 24"/>
          <p:cNvSpPr txBox="1"/>
          <p:nvPr/>
        </p:nvSpPr>
        <p:spPr>
          <a:xfrm>
            <a:off x="17674380" y="8710688"/>
            <a:ext cx="442747" cy="25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"/>
              </a:lnSpc>
              <a:spcBef>
                <a:spcPct val="0"/>
              </a:spcBef>
            </a:pPr>
            <a:r>
              <a:rPr lang="es-ES" sz="146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10</a:t>
            </a:r>
            <a:endParaRPr lang="en-US" sz="146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423493" y="364574"/>
            <a:ext cx="11441015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NUESTRO GO TO MARKET EMPIEZA EN LO </a:t>
            </a:r>
            <a:r>
              <a:rPr lang="en-US" sz="3999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ORGÁNICO</a:t>
            </a: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99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Y</a:t>
            </a: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99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ESCALA EN RED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256616" y="5732402"/>
            <a:ext cx="2091328" cy="729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0"/>
              </a:lnSpc>
            </a:pPr>
            <a:r>
              <a:rPr lang="en-US" sz="2064" b="1">
                <a:gradFill>
                  <a:gsLst>
                    <a:gs pos="0">
                      <a:srgbClr val="111827">
                        <a:alpha val="100000"/>
                      </a:srgbClr>
                    </a:gs>
                    <a:gs pos="100000">
                      <a:srgbClr val="142242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Palancas de </a:t>
            </a:r>
          </a:p>
          <a:p>
            <a:pPr algn="ctr">
              <a:lnSpc>
                <a:spcPts val="2890"/>
              </a:lnSpc>
              <a:spcBef>
                <a:spcPct val="0"/>
              </a:spcBef>
            </a:pPr>
            <a:r>
              <a:rPr lang="en-US" sz="2064" b="1">
                <a:gradFill>
                  <a:gsLst>
                    <a:gs pos="0">
                      <a:srgbClr val="111827">
                        <a:alpha val="100000"/>
                      </a:srgbClr>
                    </a:gs>
                    <a:gs pos="100000">
                      <a:srgbClr val="142242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expansión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256616" y="2630119"/>
            <a:ext cx="2091328" cy="729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0"/>
              </a:lnSpc>
              <a:spcBef>
                <a:spcPct val="0"/>
              </a:spcBef>
            </a:pPr>
            <a:r>
              <a:rPr lang="en-US" sz="2064" b="1">
                <a:gradFill>
                  <a:gsLst>
                    <a:gs pos="0">
                      <a:srgbClr val="111827">
                        <a:alpha val="100000"/>
                      </a:srgbClr>
                    </a:gs>
                    <a:gs pos="100000">
                      <a:srgbClr val="142242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Canales de Crecimiento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37499" y="8281578"/>
            <a:ext cx="5529560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Referidos · Viajes en grupo · Acuerdos B2B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1827">
                <a:alpha val="100000"/>
              </a:srgbClr>
            </a:gs>
            <a:gs pos="100000">
              <a:srgbClr val="142242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755" y="478874"/>
            <a:ext cx="1436990" cy="549826"/>
          </a:xfrm>
          <a:custGeom>
            <a:avLst/>
            <a:gdLst/>
            <a:ahLst/>
            <a:cxnLst/>
            <a:rect l="l" t="t" r="r" b="b"/>
            <a:pathLst>
              <a:path w="1436990" h="549826">
                <a:moveTo>
                  <a:pt x="0" y="0"/>
                </a:moveTo>
                <a:lnTo>
                  <a:pt x="1436989" y="0"/>
                </a:lnTo>
                <a:lnTo>
                  <a:pt x="1436989" y="549826"/>
                </a:lnTo>
                <a:lnTo>
                  <a:pt x="0" y="54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AutoShape 3"/>
          <p:cNvSpPr/>
          <p:nvPr/>
        </p:nvSpPr>
        <p:spPr>
          <a:xfrm flipH="1" flipV="1">
            <a:off x="4185476" y="5495171"/>
            <a:ext cx="9616707" cy="31442"/>
          </a:xfrm>
          <a:prstGeom prst="line">
            <a:avLst/>
          </a:prstGeom>
          <a:ln w="1905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4" name="Group 4"/>
          <p:cNvGrpSpPr/>
          <p:nvPr/>
        </p:nvGrpSpPr>
        <p:grpSpPr>
          <a:xfrm>
            <a:off x="17491799" y="8458418"/>
            <a:ext cx="951769" cy="799882"/>
            <a:chOff x="0" y="0"/>
            <a:chExt cx="9671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7140" cy="812800"/>
            </a:xfrm>
            <a:custGeom>
              <a:avLst/>
              <a:gdLst/>
              <a:ahLst/>
              <a:cxnLst/>
              <a:rect l="l" t="t" r="r" b="b"/>
              <a:pathLst>
                <a:path w="967140" h="812800">
                  <a:moveTo>
                    <a:pt x="81342" y="0"/>
                  </a:moveTo>
                  <a:lnTo>
                    <a:pt x="885798" y="0"/>
                  </a:lnTo>
                  <a:cubicBezTo>
                    <a:pt x="907371" y="0"/>
                    <a:pt x="928061" y="8570"/>
                    <a:pt x="943315" y="23825"/>
                  </a:cubicBezTo>
                  <a:cubicBezTo>
                    <a:pt x="958570" y="39079"/>
                    <a:pt x="967140" y="59769"/>
                    <a:pt x="967140" y="81342"/>
                  </a:cubicBezTo>
                  <a:lnTo>
                    <a:pt x="967140" y="731458"/>
                  </a:lnTo>
                  <a:cubicBezTo>
                    <a:pt x="967140" y="776382"/>
                    <a:pt x="930722" y="812800"/>
                    <a:pt x="885798" y="812800"/>
                  </a:cubicBezTo>
                  <a:lnTo>
                    <a:pt x="81342" y="812800"/>
                  </a:lnTo>
                  <a:cubicBezTo>
                    <a:pt x="59769" y="812800"/>
                    <a:pt x="39079" y="804230"/>
                    <a:pt x="23825" y="788975"/>
                  </a:cubicBezTo>
                  <a:cubicBezTo>
                    <a:pt x="8570" y="773721"/>
                    <a:pt x="0" y="753031"/>
                    <a:pt x="0" y="731458"/>
                  </a:cubicBezTo>
                  <a:lnTo>
                    <a:pt x="0" y="81342"/>
                  </a:lnTo>
                  <a:cubicBezTo>
                    <a:pt x="0" y="59769"/>
                    <a:pt x="8570" y="39079"/>
                    <a:pt x="23825" y="23825"/>
                  </a:cubicBezTo>
                  <a:cubicBezTo>
                    <a:pt x="39079" y="8570"/>
                    <a:pt x="59769" y="0"/>
                    <a:pt x="81342" y="0"/>
                  </a:cubicBezTo>
                  <a:close/>
                </a:path>
              </a:pathLst>
            </a:custGeom>
            <a:solidFill>
              <a:srgbClr val="3A6AD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9671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449276" y="4424798"/>
            <a:ext cx="797663" cy="797663"/>
          </a:xfrm>
          <a:custGeom>
            <a:avLst/>
            <a:gdLst/>
            <a:ahLst/>
            <a:cxnLst/>
            <a:rect l="l" t="t" r="r" b="b"/>
            <a:pathLst>
              <a:path w="797663" h="797663">
                <a:moveTo>
                  <a:pt x="0" y="0"/>
                </a:moveTo>
                <a:lnTo>
                  <a:pt x="797663" y="0"/>
                </a:lnTo>
                <a:lnTo>
                  <a:pt x="797663" y="797662"/>
                </a:lnTo>
                <a:lnTo>
                  <a:pt x="0" y="797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6015682" y="7562354"/>
            <a:ext cx="788577" cy="788577"/>
          </a:xfrm>
          <a:custGeom>
            <a:avLst/>
            <a:gdLst/>
            <a:ahLst/>
            <a:cxnLst/>
            <a:rect l="l" t="t" r="r" b="b"/>
            <a:pathLst>
              <a:path w="788577" h="788577">
                <a:moveTo>
                  <a:pt x="0" y="0"/>
                </a:moveTo>
                <a:lnTo>
                  <a:pt x="788577" y="0"/>
                </a:lnTo>
                <a:lnTo>
                  <a:pt x="788577" y="788577"/>
                </a:lnTo>
                <a:lnTo>
                  <a:pt x="0" y="788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12761418" y="2507008"/>
            <a:ext cx="1040764" cy="1018462"/>
          </a:xfrm>
          <a:custGeom>
            <a:avLst/>
            <a:gdLst/>
            <a:ahLst/>
            <a:cxnLst/>
            <a:rect l="l" t="t" r="r" b="b"/>
            <a:pathLst>
              <a:path w="1040764" h="1018462">
                <a:moveTo>
                  <a:pt x="0" y="0"/>
                </a:moveTo>
                <a:lnTo>
                  <a:pt x="1040764" y="0"/>
                </a:lnTo>
                <a:lnTo>
                  <a:pt x="1040764" y="1018462"/>
                </a:lnTo>
                <a:lnTo>
                  <a:pt x="0" y="1018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162" t="-11867" r="-21130" b="-1082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12652774" y="6225492"/>
            <a:ext cx="496192" cy="711387"/>
          </a:xfrm>
          <a:custGeom>
            <a:avLst/>
            <a:gdLst/>
            <a:ahLst/>
            <a:cxnLst/>
            <a:rect l="l" t="t" r="r" b="b"/>
            <a:pathLst>
              <a:path w="496192" h="711387">
                <a:moveTo>
                  <a:pt x="0" y="0"/>
                </a:moveTo>
                <a:lnTo>
                  <a:pt x="496193" y="0"/>
                </a:lnTo>
                <a:lnTo>
                  <a:pt x="496193" y="711387"/>
                </a:lnTo>
                <a:lnTo>
                  <a:pt x="0" y="7113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AutoShape 11"/>
          <p:cNvSpPr/>
          <p:nvPr/>
        </p:nvSpPr>
        <p:spPr>
          <a:xfrm flipV="1">
            <a:off x="9138675" y="2752173"/>
            <a:ext cx="0" cy="5943367"/>
          </a:xfrm>
          <a:prstGeom prst="line">
            <a:avLst/>
          </a:prstGeom>
          <a:ln w="1905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4909724" y="3420609"/>
            <a:ext cx="824388" cy="784043"/>
          </a:xfrm>
          <a:custGeom>
            <a:avLst/>
            <a:gdLst/>
            <a:ahLst/>
            <a:cxnLst/>
            <a:rect l="l" t="t" r="r" b="b"/>
            <a:pathLst>
              <a:path w="824388" h="784043">
                <a:moveTo>
                  <a:pt x="0" y="0"/>
                </a:moveTo>
                <a:lnTo>
                  <a:pt x="824388" y="0"/>
                </a:lnTo>
                <a:lnTo>
                  <a:pt x="824388" y="784044"/>
                </a:lnTo>
                <a:lnTo>
                  <a:pt x="0" y="7840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166" b="-97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6081450" y="4204653"/>
            <a:ext cx="1121640" cy="938847"/>
          </a:xfrm>
          <a:custGeom>
            <a:avLst/>
            <a:gdLst/>
            <a:ahLst/>
            <a:cxnLst/>
            <a:rect l="l" t="t" r="r" b="b"/>
            <a:pathLst>
              <a:path w="1121640" h="938847">
                <a:moveTo>
                  <a:pt x="0" y="0"/>
                </a:moveTo>
                <a:lnTo>
                  <a:pt x="1121641" y="0"/>
                </a:lnTo>
                <a:lnTo>
                  <a:pt x="1121641" y="938847"/>
                </a:lnTo>
                <a:lnTo>
                  <a:pt x="0" y="9388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964" t="-28608" r="-17104" b="-3036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11118066" y="6860932"/>
            <a:ext cx="808909" cy="808909"/>
          </a:xfrm>
          <a:custGeom>
            <a:avLst/>
            <a:gdLst/>
            <a:ahLst/>
            <a:cxnLst/>
            <a:rect l="l" t="t" r="r" b="b"/>
            <a:pathLst>
              <a:path w="808909" h="808909">
                <a:moveTo>
                  <a:pt x="0" y="0"/>
                </a:moveTo>
                <a:lnTo>
                  <a:pt x="808909" y="0"/>
                </a:lnTo>
                <a:lnTo>
                  <a:pt x="808909" y="808909"/>
                </a:lnTo>
                <a:lnTo>
                  <a:pt x="0" y="8089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TextBox 15"/>
          <p:cNvSpPr txBox="1"/>
          <p:nvPr/>
        </p:nvSpPr>
        <p:spPr>
          <a:xfrm>
            <a:off x="4086395" y="317754"/>
            <a:ext cx="10115210" cy="1393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2"/>
              </a:lnSpc>
            </a:pPr>
            <a:r>
              <a:rPr lang="en-US" sz="36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RESOLVEMOS EL </a:t>
            </a:r>
            <a:r>
              <a:rPr lang="en-US" sz="3600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PROBLEMA COMPLETO</a:t>
            </a:r>
          </a:p>
          <a:p>
            <a:pPr algn="ctr">
              <a:lnSpc>
                <a:spcPts val="3275"/>
              </a:lnSpc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Otros cubren partes del recorrido. XPLORE conecta todo el flujo.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674380" y="8710688"/>
            <a:ext cx="442747" cy="25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"/>
              </a:lnSpc>
              <a:spcBef>
                <a:spcPct val="0"/>
              </a:spcBef>
            </a:pPr>
            <a:r>
              <a:rPr lang="es-ES" sz="146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11</a:t>
            </a:r>
            <a:endParaRPr lang="en-US" sz="146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724176" y="8797651"/>
            <a:ext cx="2828997" cy="46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2"/>
              </a:lnSpc>
            </a:pPr>
            <a:r>
              <a:rPr lang="en-US" sz="295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Individual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55734" y="5255322"/>
            <a:ext cx="2529742" cy="46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2"/>
              </a:lnSpc>
            </a:pPr>
            <a:r>
              <a:rPr lang="en-US" sz="295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Inspiración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802182" y="5255322"/>
            <a:ext cx="2529742" cy="46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2"/>
              </a:lnSpc>
            </a:pPr>
            <a:r>
              <a:rPr lang="en-US" sz="295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Ejecución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24176" y="2267159"/>
            <a:ext cx="2828997" cy="46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2"/>
              </a:lnSpc>
            </a:pPr>
            <a:r>
              <a:rPr lang="en-US" sz="295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Social</a:t>
            </a:r>
          </a:p>
        </p:txBody>
      </p:sp>
      <p:sp>
        <p:nvSpPr>
          <p:cNvPr id="21" name="Freeform 21"/>
          <p:cNvSpPr/>
          <p:nvPr/>
        </p:nvSpPr>
        <p:spPr>
          <a:xfrm>
            <a:off x="11926975" y="7777327"/>
            <a:ext cx="2124459" cy="573604"/>
          </a:xfrm>
          <a:custGeom>
            <a:avLst/>
            <a:gdLst/>
            <a:ahLst/>
            <a:cxnLst/>
            <a:rect l="l" t="t" r="r" b="b"/>
            <a:pathLst>
              <a:path w="2124459" h="573604">
                <a:moveTo>
                  <a:pt x="0" y="0"/>
                </a:moveTo>
                <a:lnTo>
                  <a:pt x="2124459" y="0"/>
                </a:lnTo>
                <a:lnTo>
                  <a:pt x="2124459" y="573604"/>
                </a:lnTo>
                <a:lnTo>
                  <a:pt x="0" y="573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1827">
                <a:alpha val="100000"/>
              </a:srgbClr>
            </a:gs>
            <a:gs pos="100000">
              <a:srgbClr val="142242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91799" y="8458418"/>
            <a:ext cx="951769" cy="799882"/>
            <a:chOff x="0" y="0"/>
            <a:chExt cx="9671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7140" cy="812800"/>
            </a:xfrm>
            <a:custGeom>
              <a:avLst/>
              <a:gdLst/>
              <a:ahLst/>
              <a:cxnLst/>
              <a:rect l="l" t="t" r="r" b="b"/>
              <a:pathLst>
                <a:path w="967140" h="812800">
                  <a:moveTo>
                    <a:pt x="81342" y="0"/>
                  </a:moveTo>
                  <a:lnTo>
                    <a:pt x="885798" y="0"/>
                  </a:lnTo>
                  <a:cubicBezTo>
                    <a:pt x="907371" y="0"/>
                    <a:pt x="928061" y="8570"/>
                    <a:pt x="943315" y="23825"/>
                  </a:cubicBezTo>
                  <a:cubicBezTo>
                    <a:pt x="958570" y="39079"/>
                    <a:pt x="967140" y="59769"/>
                    <a:pt x="967140" y="81342"/>
                  </a:cubicBezTo>
                  <a:lnTo>
                    <a:pt x="967140" y="731458"/>
                  </a:lnTo>
                  <a:cubicBezTo>
                    <a:pt x="967140" y="776382"/>
                    <a:pt x="930722" y="812800"/>
                    <a:pt x="885798" y="812800"/>
                  </a:cubicBezTo>
                  <a:lnTo>
                    <a:pt x="81342" y="812800"/>
                  </a:lnTo>
                  <a:cubicBezTo>
                    <a:pt x="59769" y="812800"/>
                    <a:pt x="39079" y="804230"/>
                    <a:pt x="23825" y="788975"/>
                  </a:cubicBezTo>
                  <a:cubicBezTo>
                    <a:pt x="8570" y="773721"/>
                    <a:pt x="0" y="753031"/>
                    <a:pt x="0" y="731458"/>
                  </a:cubicBezTo>
                  <a:lnTo>
                    <a:pt x="0" y="81342"/>
                  </a:lnTo>
                  <a:cubicBezTo>
                    <a:pt x="0" y="59769"/>
                    <a:pt x="8570" y="39079"/>
                    <a:pt x="23825" y="23825"/>
                  </a:cubicBezTo>
                  <a:cubicBezTo>
                    <a:pt x="39079" y="8570"/>
                    <a:pt x="59769" y="0"/>
                    <a:pt x="81342" y="0"/>
                  </a:cubicBezTo>
                  <a:close/>
                </a:path>
              </a:pathLst>
            </a:custGeom>
            <a:solidFill>
              <a:srgbClr val="3A6AD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671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64142" y="3008802"/>
            <a:ext cx="5450807" cy="4684235"/>
            <a:chOff x="0" y="0"/>
            <a:chExt cx="1249304" cy="10736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9304" cy="1073609"/>
            </a:xfrm>
            <a:custGeom>
              <a:avLst/>
              <a:gdLst/>
              <a:ahLst/>
              <a:cxnLst/>
              <a:rect l="l" t="t" r="r" b="b"/>
              <a:pathLst>
                <a:path w="1249304" h="1073609">
                  <a:moveTo>
                    <a:pt x="100843" y="0"/>
                  </a:moveTo>
                  <a:lnTo>
                    <a:pt x="1148461" y="0"/>
                  </a:lnTo>
                  <a:cubicBezTo>
                    <a:pt x="1204155" y="0"/>
                    <a:pt x="1249304" y="45149"/>
                    <a:pt x="1249304" y="100843"/>
                  </a:cubicBezTo>
                  <a:lnTo>
                    <a:pt x="1249304" y="972766"/>
                  </a:lnTo>
                  <a:cubicBezTo>
                    <a:pt x="1249304" y="1028460"/>
                    <a:pt x="1204155" y="1073609"/>
                    <a:pt x="1148461" y="1073609"/>
                  </a:cubicBezTo>
                  <a:lnTo>
                    <a:pt x="100843" y="1073609"/>
                  </a:lnTo>
                  <a:cubicBezTo>
                    <a:pt x="45149" y="1073609"/>
                    <a:pt x="0" y="1028460"/>
                    <a:pt x="0" y="972766"/>
                  </a:cubicBezTo>
                  <a:lnTo>
                    <a:pt x="0" y="100843"/>
                  </a:lnTo>
                  <a:cubicBezTo>
                    <a:pt x="0" y="45149"/>
                    <a:pt x="45149" y="0"/>
                    <a:pt x="100843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49304" cy="1102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33170" y="3737137"/>
            <a:ext cx="4096174" cy="3285880"/>
            <a:chOff x="0" y="0"/>
            <a:chExt cx="1078828" cy="8654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8828" cy="865417"/>
            </a:xfrm>
            <a:custGeom>
              <a:avLst/>
              <a:gdLst/>
              <a:ahLst/>
              <a:cxnLst/>
              <a:rect l="l" t="t" r="r" b="b"/>
              <a:pathLst>
                <a:path w="1078828" h="865417">
                  <a:moveTo>
                    <a:pt x="134193" y="0"/>
                  </a:moveTo>
                  <a:lnTo>
                    <a:pt x="944635" y="0"/>
                  </a:lnTo>
                  <a:cubicBezTo>
                    <a:pt x="980225" y="0"/>
                    <a:pt x="1014358" y="14138"/>
                    <a:pt x="1039524" y="39304"/>
                  </a:cubicBezTo>
                  <a:cubicBezTo>
                    <a:pt x="1064690" y="64470"/>
                    <a:pt x="1078828" y="98603"/>
                    <a:pt x="1078828" y="134193"/>
                  </a:cubicBezTo>
                  <a:lnTo>
                    <a:pt x="1078828" y="731224"/>
                  </a:lnTo>
                  <a:cubicBezTo>
                    <a:pt x="1078828" y="766814"/>
                    <a:pt x="1064690" y="800947"/>
                    <a:pt x="1039524" y="826113"/>
                  </a:cubicBezTo>
                  <a:cubicBezTo>
                    <a:pt x="1014358" y="851279"/>
                    <a:pt x="980225" y="865417"/>
                    <a:pt x="944635" y="865417"/>
                  </a:cubicBezTo>
                  <a:lnTo>
                    <a:pt x="134193" y="865417"/>
                  </a:lnTo>
                  <a:cubicBezTo>
                    <a:pt x="98603" y="865417"/>
                    <a:pt x="64470" y="851279"/>
                    <a:pt x="39304" y="826113"/>
                  </a:cubicBezTo>
                  <a:cubicBezTo>
                    <a:pt x="14138" y="800947"/>
                    <a:pt x="0" y="766814"/>
                    <a:pt x="0" y="731224"/>
                  </a:cubicBezTo>
                  <a:lnTo>
                    <a:pt x="0" y="134193"/>
                  </a:lnTo>
                  <a:cubicBezTo>
                    <a:pt x="0" y="98603"/>
                    <a:pt x="14138" y="64470"/>
                    <a:pt x="39304" y="39304"/>
                  </a:cubicBezTo>
                  <a:cubicBezTo>
                    <a:pt x="64470" y="14138"/>
                    <a:pt x="98603" y="0"/>
                    <a:pt x="134193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078828" cy="893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067348" y="3737137"/>
            <a:ext cx="4096174" cy="3285880"/>
            <a:chOff x="0" y="0"/>
            <a:chExt cx="1078828" cy="8654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8828" cy="865417"/>
            </a:xfrm>
            <a:custGeom>
              <a:avLst/>
              <a:gdLst/>
              <a:ahLst/>
              <a:cxnLst/>
              <a:rect l="l" t="t" r="r" b="b"/>
              <a:pathLst>
                <a:path w="1078828" h="865417">
                  <a:moveTo>
                    <a:pt x="134193" y="0"/>
                  </a:moveTo>
                  <a:lnTo>
                    <a:pt x="944635" y="0"/>
                  </a:lnTo>
                  <a:cubicBezTo>
                    <a:pt x="980225" y="0"/>
                    <a:pt x="1014358" y="14138"/>
                    <a:pt x="1039524" y="39304"/>
                  </a:cubicBezTo>
                  <a:cubicBezTo>
                    <a:pt x="1064690" y="64470"/>
                    <a:pt x="1078828" y="98603"/>
                    <a:pt x="1078828" y="134193"/>
                  </a:cubicBezTo>
                  <a:lnTo>
                    <a:pt x="1078828" y="731224"/>
                  </a:lnTo>
                  <a:cubicBezTo>
                    <a:pt x="1078828" y="766814"/>
                    <a:pt x="1064690" y="800947"/>
                    <a:pt x="1039524" y="826113"/>
                  </a:cubicBezTo>
                  <a:cubicBezTo>
                    <a:pt x="1014358" y="851279"/>
                    <a:pt x="980225" y="865417"/>
                    <a:pt x="944635" y="865417"/>
                  </a:cubicBezTo>
                  <a:lnTo>
                    <a:pt x="134193" y="865417"/>
                  </a:lnTo>
                  <a:cubicBezTo>
                    <a:pt x="98603" y="865417"/>
                    <a:pt x="64470" y="851279"/>
                    <a:pt x="39304" y="826113"/>
                  </a:cubicBezTo>
                  <a:cubicBezTo>
                    <a:pt x="14138" y="800947"/>
                    <a:pt x="0" y="766814"/>
                    <a:pt x="0" y="731224"/>
                  </a:cubicBezTo>
                  <a:lnTo>
                    <a:pt x="0" y="134193"/>
                  </a:lnTo>
                  <a:cubicBezTo>
                    <a:pt x="0" y="98603"/>
                    <a:pt x="14138" y="64470"/>
                    <a:pt x="39304" y="39304"/>
                  </a:cubicBezTo>
                  <a:cubicBezTo>
                    <a:pt x="64470" y="14138"/>
                    <a:pt x="98603" y="0"/>
                    <a:pt x="134193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078828" cy="893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558755" y="478874"/>
            <a:ext cx="1436990" cy="549826"/>
          </a:xfrm>
          <a:custGeom>
            <a:avLst/>
            <a:gdLst/>
            <a:ahLst/>
            <a:cxnLst/>
            <a:rect l="l" t="t" r="r" b="b"/>
            <a:pathLst>
              <a:path w="1436990" h="549826">
                <a:moveTo>
                  <a:pt x="0" y="0"/>
                </a:moveTo>
                <a:lnTo>
                  <a:pt x="1436989" y="0"/>
                </a:lnTo>
                <a:lnTo>
                  <a:pt x="1436989" y="549826"/>
                </a:lnTo>
                <a:lnTo>
                  <a:pt x="0" y="54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2728063" y="4139552"/>
            <a:ext cx="948288" cy="635353"/>
          </a:xfrm>
          <a:custGeom>
            <a:avLst/>
            <a:gdLst/>
            <a:ahLst/>
            <a:cxnLst/>
            <a:rect l="l" t="t" r="r" b="b"/>
            <a:pathLst>
              <a:path w="948288" h="635353">
                <a:moveTo>
                  <a:pt x="0" y="0"/>
                </a:moveTo>
                <a:lnTo>
                  <a:pt x="948287" y="0"/>
                </a:lnTo>
                <a:lnTo>
                  <a:pt x="948287" y="635353"/>
                </a:lnTo>
                <a:lnTo>
                  <a:pt x="0" y="6353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12329286" y="4139552"/>
            <a:ext cx="961068" cy="635353"/>
          </a:xfrm>
          <a:custGeom>
            <a:avLst/>
            <a:gdLst/>
            <a:ahLst/>
            <a:cxnLst/>
            <a:rect l="l" t="t" r="r" b="b"/>
            <a:pathLst>
              <a:path w="961068" h="635353">
                <a:moveTo>
                  <a:pt x="0" y="0"/>
                </a:moveTo>
                <a:lnTo>
                  <a:pt x="961068" y="0"/>
                </a:lnTo>
                <a:lnTo>
                  <a:pt x="961068" y="635353"/>
                </a:lnTo>
                <a:lnTo>
                  <a:pt x="0" y="6353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6948327" y="3436568"/>
            <a:ext cx="1221210" cy="922085"/>
          </a:xfrm>
          <a:custGeom>
            <a:avLst/>
            <a:gdLst/>
            <a:ahLst/>
            <a:cxnLst/>
            <a:rect l="l" t="t" r="r" b="b"/>
            <a:pathLst>
              <a:path w="1221210" h="922085">
                <a:moveTo>
                  <a:pt x="0" y="0"/>
                </a:moveTo>
                <a:lnTo>
                  <a:pt x="1221210" y="0"/>
                </a:lnTo>
                <a:lnTo>
                  <a:pt x="1221210" y="922086"/>
                </a:lnTo>
                <a:lnTo>
                  <a:pt x="0" y="9220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TextBox 18"/>
          <p:cNvSpPr txBox="1"/>
          <p:nvPr/>
        </p:nvSpPr>
        <p:spPr>
          <a:xfrm>
            <a:off x="17674380" y="8710688"/>
            <a:ext cx="442747" cy="25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"/>
              </a:lnSpc>
              <a:spcBef>
                <a:spcPct val="0"/>
              </a:spcBef>
            </a:pPr>
            <a:r>
              <a:rPr lang="es-ES" sz="146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</a:t>
            </a:r>
            <a:endParaRPr lang="en-US" sz="146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423493" y="364574"/>
            <a:ext cx="1144101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MONETIZAMOS</a:t>
            </a: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CUANDO EL PLAN SE EJECUTA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554004" y="3290551"/>
            <a:ext cx="2588357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FFFDFE"/>
                </a:solidFill>
                <a:latin typeface="Poppins Bold"/>
                <a:ea typeface="Poppins Bold"/>
                <a:cs typeface="Poppins Bold"/>
                <a:sym typeface="Poppins Bold"/>
              </a:rPr>
              <a:t>Comisiones por reserva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28750" y="3987741"/>
            <a:ext cx="2607270" cy="91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Suscripción 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Premium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704692" y="3969961"/>
            <a:ext cx="2063297" cy="91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FFFDFE"/>
                </a:solidFill>
                <a:latin typeface="Poppins Bold"/>
                <a:ea typeface="Poppins Bold"/>
                <a:cs typeface="Poppins Bold"/>
                <a:sym typeface="Poppins Bold"/>
              </a:rPr>
              <a:t>Promoción de lugares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33702" y="8748395"/>
            <a:ext cx="9820596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spc="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Más planes ejecutados → </a:t>
            </a:r>
            <a:r>
              <a:rPr lang="en-US" sz="2799" b="1" spc="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mayor valor</a:t>
            </a:r>
            <a:r>
              <a:rPr lang="en-US" sz="2799" spc="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capturado.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58932" y="4985042"/>
            <a:ext cx="3261226" cy="156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spc="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Pagado por proveedores de reservas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spc="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~€7 por usuario/año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24477" y="5207610"/>
            <a:ext cx="4339664" cy="111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Pagado por usuarios </a:t>
            </a:r>
          </a:p>
          <a:p>
            <a:pPr algn="ctr">
              <a:lnSpc>
                <a:spcPts val="2940"/>
              </a:lnSpc>
            </a:pPr>
            <a:r>
              <a:rPr lang="en-US" sz="2100" spc="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intensivos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spc="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~€0.2 por usuario/año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52885" y="5375567"/>
            <a:ext cx="3125102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Pagado por negocios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spc="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~€2.1 por usuario/año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244926" y="1475923"/>
            <a:ext cx="779814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Nuestro ingreso crece cuando el plan realmente ocurre.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1827">
                <a:alpha val="100000"/>
              </a:srgbClr>
            </a:gs>
            <a:gs pos="100000">
              <a:srgbClr val="142242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91799" y="8458418"/>
            <a:ext cx="951769" cy="799882"/>
            <a:chOff x="0" y="0"/>
            <a:chExt cx="9671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7140" cy="812800"/>
            </a:xfrm>
            <a:custGeom>
              <a:avLst/>
              <a:gdLst/>
              <a:ahLst/>
              <a:cxnLst/>
              <a:rect l="l" t="t" r="r" b="b"/>
              <a:pathLst>
                <a:path w="967140" h="812800">
                  <a:moveTo>
                    <a:pt x="81342" y="0"/>
                  </a:moveTo>
                  <a:lnTo>
                    <a:pt x="885798" y="0"/>
                  </a:lnTo>
                  <a:cubicBezTo>
                    <a:pt x="907371" y="0"/>
                    <a:pt x="928061" y="8570"/>
                    <a:pt x="943315" y="23825"/>
                  </a:cubicBezTo>
                  <a:cubicBezTo>
                    <a:pt x="958570" y="39079"/>
                    <a:pt x="967140" y="59769"/>
                    <a:pt x="967140" y="81342"/>
                  </a:cubicBezTo>
                  <a:lnTo>
                    <a:pt x="967140" y="731458"/>
                  </a:lnTo>
                  <a:cubicBezTo>
                    <a:pt x="967140" y="776382"/>
                    <a:pt x="930722" y="812800"/>
                    <a:pt x="885798" y="812800"/>
                  </a:cubicBezTo>
                  <a:lnTo>
                    <a:pt x="81342" y="812800"/>
                  </a:lnTo>
                  <a:cubicBezTo>
                    <a:pt x="59769" y="812800"/>
                    <a:pt x="39079" y="804230"/>
                    <a:pt x="23825" y="788975"/>
                  </a:cubicBezTo>
                  <a:cubicBezTo>
                    <a:pt x="8570" y="773721"/>
                    <a:pt x="0" y="753031"/>
                    <a:pt x="0" y="731458"/>
                  </a:cubicBezTo>
                  <a:lnTo>
                    <a:pt x="0" y="81342"/>
                  </a:lnTo>
                  <a:cubicBezTo>
                    <a:pt x="0" y="59769"/>
                    <a:pt x="8570" y="39079"/>
                    <a:pt x="23825" y="23825"/>
                  </a:cubicBezTo>
                  <a:cubicBezTo>
                    <a:pt x="39079" y="8570"/>
                    <a:pt x="59769" y="0"/>
                    <a:pt x="81342" y="0"/>
                  </a:cubicBezTo>
                  <a:close/>
                </a:path>
              </a:pathLst>
            </a:custGeom>
            <a:solidFill>
              <a:srgbClr val="3A6AD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671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64142" y="3008802"/>
            <a:ext cx="5450807" cy="4684235"/>
            <a:chOff x="0" y="0"/>
            <a:chExt cx="1249304" cy="10736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9304" cy="1073609"/>
            </a:xfrm>
            <a:custGeom>
              <a:avLst/>
              <a:gdLst/>
              <a:ahLst/>
              <a:cxnLst/>
              <a:rect l="l" t="t" r="r" b="b"/>
              <a:pathLst>
                <a:path w="1249304" h="1073609">
                  <a:moveTo>
                    <a:pt x="100843" y="0"/>
                  </a:moveTo>
                  <a:lnTo>
                    <a:pt x="1148461" y="0"/>
                  </a:lnTo>
                  <a:cubicBezTo>
                    <a:pt x="1204155" y="0"/>
                    <a:pt x="1249304" y="45149"/>
                    <a:pt x="1249304" y="100843"/>
                  </a:cubicBezTo>
                  <a:lnTo>
                    <a:pt x="1249304" y="972766"/>
                  </a:lnTo>
                  <a:cubicBezTo>
                    <a:pt x="1249304" y="1028460"/>
                    <a:pt x="1204155" y="1073609"/>
                    <a:pt x="1148461" y="1073609"/>
                  </a:cubicBezTo>
                  <a:lnTo>
                    <a:pt x="100843" y="1073609"/>
                  </a:lnTo>
                  <a:cubicBezTo>
                    <a:pt x="45149" y="1073609"/>
                    <a:pt x="0" y="1028460"/>
                    <a:pt x="0" y="972766"/>
                  </a:cubicBezTo>
                  <a:lnTo>
                    <a:pt x="0" y="100843"/>
                  </a:lnTo>
                  <a:cubicBezTo>
                    <a:pt x="0" y="45149"/>
                    <a:pt x="45149" y="0"/>
                    <a:pt x="100843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49304" cy="1102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33170" y="3737137"/>
            <a:ext cx="4096174" cy="3285880"/>
            <a:chOff x="0" y="0"/>
            <a:chExt cx="1078828" cy="8654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8828" cy="865417"/>
            </a:xfrm>
            <a:custGeom>
              <a:avLst/>
              <a:gdLst/>
              <a:ahLst/>
              <a:cxnLst/>
              <a:rect l="l" t="t" r="r" b="b"/>
              <a:pathLst>
                <a:path w="1078828" h="865417">
                  <a:moveTo>
                    <a:pt x="134193" y="0"/>
                  </a:moveTo>
                  <a:lnTo>
                    <a:pt x="944635" y="0"/>
                  </a:lnTo>
                  <a:cubicBezTo>
                    <a:pt x="980225" y="0"/>
                    <a:pt x="1014358" y="14138"/>
                    <a:pt x="1039524" y="39304"/>
                  </a:cubicBezTo>
                  <a:cubicBezTo>
                    <a:pt x="1064690" y="64470"/>
                    <a:pt x="1078828" y="98603"/>
                    <a:pt x="1078828" y="134193"/>
                  </a:cubicBezTo>
                  <a:lnTo>
                    <a:pt x="1078828" y="731224"/>
                  </a:lnTo>
                  <a:cubicBezTo>
                    <a:pt x="1078828" y="766814"/>
                    <a:pt x="1064690" y="800947"/>
                    <a:pt x="1039524" y="826113"/>
                  </a:cubicBezTo>
                  <a:cubicBezTo>
                    <a:pt x="1014358" y="851279"/>
                    <a:pt x="980225" y="865417"/>
                    <a:pt x="944635" y="865417"/>
                  </a:cubicBezTo>
                  <a:lnTo>
                    <a:pt x="134193" y="865417"/>
                  </a:lnTo>
                  <a:cubicBezTo>
                    <a:pt x="98603" y="865417"/>
                    <a:pt x="64470" y="851279"/>
                    <a:pt x="39304" y="826113"/>
                  </a:cubicBezTo>
                  <a:cubicBezTo>
                    <a:pt x="14138" y="800947"/>
                    <a:pt x="0" y="766814"/>
                    <a:pt x="0" y="731224"/>
                  </a:cubicBezTo>
                  <a:lnTo>
                    <a:pt x="0" y="134193"/>
                  </a:lnTo>
                  <a:cubicBezTo>
                    <a:pt x="0" y="98603"/>
                    <a:pt x="14138" y="64470"/>
                    <a:pt x="39304" y="39304"/>
                  </a:cubicBezTo>
                  <a:cubicBezTo>
                    <a:pt x="64470" y="14138"/>
                    <a:pt x="98603" y="0"/>
                    <a:pt x="134193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078828" cy="893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067348" y="3737137"/>
            <a:ext cx="4096174" cy="3285880"/>
            <a:chOff x="0" y="0"/>
            <a:chExt cx="1078828" cy="8654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8828" cy="865417"/>
            </a:xfrm>
            <a:custGeom>
              <a:avLst/>
              <a:gdLst/>
              <a:ahLst/>
              <a:cxnLst/>
              <a:rect l="l" t="t" r="r" b="b"/>
              <a:pathLst>
                <a:path w="1078828" h="865417">
                  <a:moveTo>
                    <a:pt x="134193" y="0"/>
                  </a:moveTo>
                  <a:lnTo>
                    <a:pt x="944635" y="0"/>
                  </a:lnTo>
                  <a:cubicBezTo>
                    <a:pt x="980225" y="0"/>
                    <a:pt x="1014358" y="14138"/>
                    <a:pt x="1039524" y="39304"/>
                  </a:cubicBezTo>
                  <a:cubicBezTo>
                    <a:pt x="1064690" y="64470"/>
                    <a:pt x="1078828" y="98603"/>
                    <a:pt x="1078828" y="134193"/>
                  </a:cubicBezTo>
                  <a:lnTo>
                    <a:pt x="1078828" y="731224"/>
                  </a:lnTo>
                  <a:cubicBezTo>
                    <a:pt x="1078828" y="766814"/>
                    <a:pt x="1064690" y="800947"/>
                    <a:pt x="1039524" y="826113"/>
                  </a:cubicBezTo>
                  <a:cubicBezTo>
                    <a:pt x="1014358" y="851279"/>
                    <a:pt x="980225" y="865417"/>
                    <a:pt x="944635" y="865417"/>
                  </a:cubicBezTo>
                  <a:lnTo>
                    <a:pt x="134193" y="865417"/>
                  </a:lnTo>
                  <a:cubicBezTo>
                    <a:pt x="98603" y="865417"/>
                    <a:pt x="64470" y="851279"/>
                    <a:pt x="39304" y="826113"/>
                  </a:cubicBezTo>
                  <a:cubicBezTo>
                    <a:pt x="14138" y="800947"/>
                    <a:pt x="0" y="766814"/>
                    <a:pt x="0" y="731224"/>
                  </a:cubicBezTo>
                  <a:lnTo>
                    <a:pt x="0" y="134193"/>
                  </a:lnTo>
                  <a:cubicBezTo>
                    <a:pt x="0" y="98603"/>
                    <a:pt x="14138" y="64470"/>
                    <a:pt x="39304" y="39304"/>
                  </a:cubicBezTo>
                  <a:cubicBezTo>
                    <a:pt x="64470" y="14138"/>
                    <a:pt x="98603" y="0"/>
                    <a:pt x="134193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078828" cy="893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558755" y="478874"/>
            <a:ext cx="1436990" cy="549826"/>
          </a:xfrm>
          <a:custGeom>
            <a:avLst/>
            <a:gdLst/>
            <a:ahLst/>
            <a:cxnLst/>
            <a:rect l="l" t="t" r="r" b="b"/>
            <a:pathLst>
              <a:path w="1436990" h="549826">
                <a:moveTo>
                  <a:pt x="0" y="0"/>
                </a:moveTo>
                <a:lnTo>
                  <a:pt x="1436989" y="0"/>
                </a:lnTo>
                <a:lnTo>
                  <a:pt x="1436989" y="549826"/>
                </a:lnTo>
                <a:lnTo>
                  <a:pt x="0" y="54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13805996" y="4001969"/>
            <a:ext cx="618879" cy="917694"/>
          </a:xfrm>
          <a:custGeom>
            <a:avLst/>
            <a:gdLst/>
            <a:ahLst/>
            <a:cxnLst/>
            <a:rect l="l" t="t" r="r" b="b"/>
            <a:pathLst>
              <a:path w="618879" h="917694">
                <a:moveTo>
                  <a:pt x="0" y="0"/>
                </a:moveTo>
                <a:lnTo>
                  <a:pt x="618879" y="0"/>
                </a:lnTo>
                <a:lnTo>
                  <a:pt x="618879" y="917694"/>
                </a:lnTo>
                <a:lnTo>
                  <a:pt x="0" y="9176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3868205" y="4001969"/>
            <a:ext cx="826104" cy="944609"/>
          </a:xfrm>
          <a:custGeom>
            <a:avLst/>
            <a:gdLst/>
            <a:ahLst/>
            <a:cxnLst/>
            <a:rect l="l" t="t" r="r" b="b"/>
            <a:pathLst>
              <a:path w="826104" h="944609">
                <a:moveTo>
                  <a:pt x="0" y="0"/>
                </a:moveTo>
                <a:lnTo>
                  <a:pt x="826104" y="0"/>
                </a:lnTo>
                <a:lnTo>
                  <a:pt x="826104" y="944609"/>
                </a:lnTo>
                <a:lnTo>
                  <a:pt x="0" y="9446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 rot="-93035">
            <a:off x="8170221" y="3556455"/>
            <a:ext cx="1947557" cy="878171"/>
          </a:xfrm>
          <a:custGeom>
            <a:avLst/>
            <a:gdLst/>
            <a:ahLst/>
            <a:cxnLst/>
            <a:rect l="l" t="t" r="r" b="b"/>
            <a:pathLst>
              <a:path w="1947557" h="878171">
                <a:moveTo>
                  <a:pt x="0" y="0"/>
                </a:moveTo>
                <a:lnTo>
                  <a:pt x="1947558" y="0"/>
                </a:lnTo>
                <a:lnTo>
                  <a:pt x="1947558" y="878172"/>
                </a:lnTo>
                <a:lnTo>
                  <a:pt x="0" y="8781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TextBox 18"/>
          <p:cNvSpPr txBox="1"/>
          <p:nvPr/>
        </p:nvSpPr>
        <p:spPr>
          <a:xfrm>
            <a:off x="17674380" y="8710688"/>
            <a:ext cx="442747" cy="25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"/>
              </a:lnSpc>
              <a:spcBef>
                <a:spcPct val="0"/>
              </a:spcBef>
            </a:pPr>
            <a:r>
              <a:rPr lang="en-US" sz="146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  <a:r>
              <a:rPr lang="es-ES" sz="146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  <a:endParaRPr lang="en-US" sz="146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423493" y="364574"/>
            <a:ext cx="1144101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LAS PRIMERAS </a:t>
            </a:r>
            <a:r>
              <a:rPr lang="en-US" sz="3999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SEÑALES</a:t>
            </a: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YA ESTÁN AQUÍ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47900" y="5057775"/>
            <a:ext cx="4392200" cy="22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 i="1">
                <a:solidFill>
                  <a:srgbClr val="FFFDFE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+47.000 views en nuestro vídeo de lanzamiento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3199" b="1" i="1">
              <a:solidFill>
                <a:srgbClr val="FFFDFE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977622" y="5159492"/>
            <a:ext cx="2607270" cy="91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+300 personas en la waitlist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09452" y="4874108"/>
            <a:ext cx="3411966" cy="183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s-ES" sz="2600" b="1" dirty="0">
                <a:solidFill>
                  <a:srgbClr val="FFFDFE"/>
                </a:solidFill>
                <a:latin typeface="Poppins Bold"/>
                <a:ea typeface="Poppins Bold"/>
                <a:cs typeface="Poppins Bold"/>
                <a:sym typeface="Poppins Bold"/>
              </a:rPr>
              <a:t>Ganador Comillas Emprende</a:t>
            </a:r>
          </a:p>
          <a:p>
            <a:pPr algn="ctr">
              <a:lnSpc>
                <a:spcPts val="3640"/>
              </a:lnSpc>
            </a:pPr>
            <a:r>
              <a:rPr lang="es-ES" sz="2600" b="1" dirty="0">
                <a:solidFill>
                  <a:srgbClr val="FFFDFE"/>
                </a:solidFill>
                <a:latin typeface="Poppins Bold"/>
                <a:ea typeface="Poppins Bold"/>
                <a:cs typeface="Poppins Bold"/>
                <a:sym typeface="Poppins Bold"/>
              </a:rPr>
              <a:t>Ganador</a:t>
            </a:r>
            <a:r>
              <a:rPr lang="en-US" sz="2600" b="1" dirty="0">
                <a:solidFill>
                  <a:srgbClr val="FFFDFE"/>
                </a:solidFill>
                <a:latin typeface="Poppins Bold"/>
                <a:ea typeface="Poppins Bold"/>
                <a:cs typeface="Poppins Bold"/>
                <a:sym typeface="Poppins Bold"/>
              </a:rPr>
              <a:t> semifinal UNEC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33702" y="8748395"/>
            <a:ext cx="9820596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spc="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 señal es clara: hay audiencia, hay interés y hay </a:t>
            </a:r>
            <a:r>
              <a:rPr lang="en-US" sz="2799" b="1" spc="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demanda</a:t>
            </a:r>
            <a:r>
              <a:rPr lang="en-US" sz="2799" spc="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265959" y="1475923"/>
            <a:ext cx="11756082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 es solo una idea: ya estamos captando atención, demanda y validación externa.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1827">
                <a:alpha val="100000"/>
              </a:srgbClr>
            </a:gs>
            <a:gs pos="100000">
              <a:srgbClr val="142242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755" y="478874"/>
            <a:ext cx="1436990" cy="549826"/>
          </a:xfrm>
          <a:custGeom>
            <a:avLst/>
            <a:gdLst/>
            <a:ahLst/>
            <a:cxnLst/>
            <a:rect l="l" t="t" r="r" b="b"/>
            <a:pathLst>
              <a:path w="1436990" h="549826">
                <a:moveTo>
                  <a:pt x="0" y="0"/>
                </a:moveTo>
                <a:lnTo>
                  <a:pt x="1436989" y="0"/>
                </a:lnTo>
                <a:lnTo>
                  <a:pt x="1436989" y="549826"/>
                </a:lnTo>
                <a:lnTo>
                  <a:pt x="0" y="54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 rot="-7273510">
            <a:off x="5359476" y="4383218"/>
            <a:ext cx="1973767" cy="1329272"/>
            <a:chOff x="0" y="0"/>
            <a:chExt cx="622300" cy="419100"/>
          </a:xfrm>
        </p:grpSpPr>
        <p:sp>
          <p:nvSpPr>
            <p:cNvPr id="4" name="Freeform 4"/>
            <p:cNvSpPr/>
            <p:nvPr/>
          </p:nvSpPr>
          <p:spPr>
            <a:xfrm>
              <a:off x="9963" y="0"/>
              <a:ext cx="602374" cy="419100"/>
            </a:xfrm>
            <a:custGeom>
              <a:avLst/>
              <a:gdLst/>
              <a:ahLst/>
              <a:cxnLst/>
              <a:rect l="l" t="t" r="r" b="b"/>
              <a:pathLst>
                <a:path w="602374" h="419100">
                  <a:moveTo>
                    <a:pt x="35886" y="0"/>
                  </a:moveTo>
                  <a:lnTo>
                    <a:pt x="566488" y="0"/>
                  </a:lnTo>
                  <a:cubicBezTo>
                    <a:pt x="577523" y="0"/>
                    <a:pt x="587945" y="5077"/>
                    <a:pt x="594747" y="13768"/>
                  </a:cubicBezTo>
                  <a:cubicBezTo>
                    <a:pt x="601549" y="22458"/>
                    <a:pt x="603974" y="33794"/>
                    <a:pt x="601323" y="44507"/>
                  </a:cubicBezTo>
                  <a:lnTo>
                    <a:pt x="519634" y="374593"/>
                  </a:lnTo>
                  <a:cubicBezTo>
                    <a:pt x="513164" y="400737"/>
                    <a:pt x="489703" y="419100"/>
                    <a:pt x="462771" y="419100"/>
                  </a:cubicBezTo>
                  <a:lnTo>
                    <a:pt x="139603" y="419100"/>
                  </a:lnTo>
                  <a:cubicBezTo>
                    <a:pt x="112671" y="419100"/>
                    <a:pt x="89209" y="400737"/>
                    <a:pt x="82739" y="374593"/>
                  </a:cubicBezTo>
                  <a:lnTo>
                    <a:pt x="1051" y="44507"/>
                  </a:lnTo>
                  <a:cubicBezTo>
                    <a:pt x="-1600" y="33794"/>
                    <a:pt x="825" y="22458"/>
                    <a:pt x="7627" y="13768"/>
                  </a:cubicBezTo>
                  <a:cubicBezTo>
                    <a:pt x="14429" y="5077"/>
                    <a:pt x="24851" y="0"/>
                    <a:pt x="35886" y="0"/>
                  </a:cubicBezTo>
                  <a:close/>
                </a:path>
              </a:pathLst>
            </a:custGeom>
            <a:solidFill>
              <a:srgbClr val="1800AD">
                <a:alpha val="8000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-47625"/>
              <a:ext cx="368300" cy="466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8948914">
            <a:off x="6547550" y="5571687"/>
            <a:ext cx="1973767" cy="1329272"/>
            <a:chOff x="0" y="0"/>
            <a:chExt cx="622300" cy="419100"/>
          </a:xfrm>
        </p:grpSpPr>
        <p:sp>
          <p:nvSpPr>
            <p:cNvPr id="7" name="Freeform 7"/>
            <p:cNvSpPr/>
            <p:nvPr/>
          </p:nvSpPr>
          <p:spPr>
            <a:xfrm>
              <a:off x="9963" y="0"/>
              <a:ext cx="602374" cy="419100"/>
            </a:xfrm>
            <a:custGeom>
              <a:avLst/>
              <a:gdLst/>
              <a:ahLst/>
              <a:cxnLst/>
              <a:rect l="l" t="t" r="r" b="b"/>
              <a:pathLst>
                <a:path w="602374" h="419100">
                  <a:moveTo>
                    <a:pt x="35886" y="0"/>
                  </a:moveTo>
                  <a:lnTo>
                    <a:pt x="566488" y="0"/>
                  </a:lnTo>
                  <a:cubicBezTo>
                    <a:pt x="577523" y="0"/>
                    <a:pt x="587945" y="5077"/>
                    <a:pt x="594747" y="13768"/>
                  </a:cubicBezTo>
                  <a:cubicBezTo>
                    <a:pt x="601549" y="22458"/>
                    <a:pt x="603974" y="33794"/>
                    <a:pt x="601323" y="44507"/>
                  </a:cubicBezTo>
                  <a:lnTo>
                    <a:pt x="519634" y="374593"/>
                  </a:lnTo>
                  <a:cubicBezTo>
                    <a:pt x="513164" y="400737"/>
                    <a:pt x="489703" y="419100"/>
                    <a:pt x="462771" y="419100"/>
                  </a:cubicBezTo>
                  <a:lnTo>
                    <a:pt x="139603" y="419100"/>
                  </a:lnTo>
                  <a:cubicBezTo>
                    <a:pt x="112671" y="419100"/>
                    <a:pt x="89209" y="400737"/>
                    <a:pt x="82739" y="374593"/>
                  </a:cubicBezTo>
                  <a:lnTo>
                    <a:pt x="1051" y="44507"/>
                  </a:lnTo>
                  <a:cubicBezTo>
                    <a:pt x="-1600" y="33794"/>
                    <a:pt x="825" y="22458"/>
                    <a:pt x="7627" y="13768"/>
                  </a:cubicBezTo>
                  <a:cubicBezTo>
                    <a:pt x="14429" y="5077"/>
                    <a:pt x="24851" y="0"/>
                    <a:pt x="35886" y="0"/>
                  </a:cubicBezTo>
                  <a:close/>
                </a:path>
              </a:pathLst>
            </a:custGeom>
            <a:solidFill>
              <a:srgbClr val="004AAD">
                <a:alpha val="8000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-47625"/>
              <a:ext cx="368300" cy="466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8175505" y="5983728"/>
            <a:ext cx="1973767" cy="1329272"/>
            <a:chOff x="0" y="0"/>
            <a:chExt cx="622300" cy="419100"/>
          </a:xfrm>
        </p:grpSpPr>
        <p:sp>
          <p:nvSpPr>
            <p:cNvPr id="10" name="Freeform 10"/>
            <p:cNvSpPr/>
            <p:nvPr/>
          </p:nvSpPr>
          <p:spPr>
            <a:xfrm>
              <a:off x="9963" y="0"/>
              <a:ext cx="602374" cy="419100"/>
            </a:xfrm>
            <a:custGeom>
              <a:avLst/>
              <a:gdLst/>
              <a:ahLst/>
              <a:cxnLst/>
              <a:rect l="l" t="t" r="r" b="b"/>
              <a:pathLst>
                <a:path w="602374" h="419100">
                  <a:moveTo>
                    <a:pt x="35886" y="0"/>
                  </a:moveTo>
                  <a:lnTo>
                    <a:pt x="566488" y="0"/>
                  </a:lnTo>
                  <a:cubicBezTo>
                    <a:pt x="577523" y="0"/>
                    <a:pt x="587945" y="5077"/>
                    <a:pt x="594747" y="13768"/>
                  </a:cubicBezTo>
                  <a:cubicBezTo>
                    <a:pt x="601549" y="22458"/>
                    <a:pt x="603974" y="33794"/>
                    <a:pt x="601323" y="44507"/>
                  </a:cubicBezTo>
                  <a:lnTo>
                    <a:pt x="519634" y="374593"/>
                  </a:lnTo>
                  <a:cubicBezTo>
                    <a:pt x="513164" y="400737"/>
                    <a:pt x="489703" y="419100"/>
                    <a:pt x="462771" y="419100"/>
                  </a:cubicBezTo>
                  <a:lnTo>
                    <a:pt x="139603" y="419100"/>
                  </a:lnTo>
                  <a:cubicBezTo>
                    <a:pt x="112671" y="419100"/>
                    <a:pt x="89209" y="400737"/>
                    <a:pt x="82739" y="374593"/>
                  </a:cubicBezTo>
                  <a:lnTo>
                    <a:pt x="1051" y="44507"/>
                  </a:lnTo>
                  <a:cubicBezTo>
                    <a:pt x="-1600" y="33794"/>
                    <a:pt x="825" y="22458"/>
                    <a:pt x="7627" y="13768"/>
                  </a:cubicBezTo>
                  <a:cubicBezTo>
                    <a:pt x="14429" y="5077"/>
                    <a:pt x="24851" y="0"/>
                    <a:pt x="35886" y="0"/>
                  </a:cubicBezTo>
                  <a:close/>
                </a:path>
              </a:pathLst>
            </a:custGeom>
            <a:solidFill>
              <a:srgbClr val="5170FF">
                <a:alpha val="8000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-47625"/>
              <a:ext cx="368300" cy="466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9054157">
            <a:off x="9812263" y="5556361"/>
            <a:ext cx="1973767" cy="1329272"/>
            <a:chOff x="0" y="0"/>
            <a:chExt cx="622300" cy="419100"/>
          </a:xfrm>
        </p:grpSpPr>
        <p:sp>
          <p:nvSpPr>
            <p:cNvPr id="13" name="Freeform 13"/>
            <p:cNvSpPr/>
            <p:nvPr/>
          </p:nvSpPr>
          <p:spPr>
            <a:xfrm>
              <a:off x="9963" y="0"/>
              <a:ext cx="602374" cy="419100"/>
            </a:xfrm>
            <a:custGeom>
              <a:avLst/>
              <a:gdLst/>
              <a:ahLst/>
              <a:cxnLst/>
              <a:rect l="l" t="t" r="r" b="b"/>
              <a:pathLst>
                <a:path w="602374" h="419100">
                  <a:moveTo>
                    <a:pt x="35886" y="0"/>
                  </a:moveTo>
                  <a:lnTo>
                    <a:pt x="566488" y="0"/>
                  </a:lnTo>
                  <a:cubicBezTo>
                    <a:pt x="577523" y="0"/>
                    <a:pt x="587945" y="5077"/>
                    <a:pt x="594747" y="13768"/>
                  </a:cubicBezTo>
                  <a:cubicBezTo>
                    <a:pt x="601549" y="22458"/>
                    <a:pt x="603974" y="33794"/>
                    <a:pt x="601323" y="44507"/>
                  </a:cubicBezTo>
                  <a:lnTo>
                    <a:pt x="519634" y="374593"/>
                  </a:lnTo>
                  <a:cubicBezTo>
                    <a:pt x="513164" y="400737"/>
                    <a:pt x="489703" y="419100"/>
                    <a:pt x="462771" y="419100"/>
                  </a:cubicBezTo>
                  <a:lnTo>
                    <a:pt x="139603" y="419100"/>
                  </a:lnTo>
                  <a:cubicBezTo>
                    <a:pt x="112671" y="419100"/>
                    <a:pt x="89209" y="400737"/>
                    <a:pt x="82739" y="374593"/>
                  </a:cubicBezTo>
                  <a:lnTo>
                    <a:pt x="1051" y="44507"/>
                  </a:lnTo>
                  <a:cubicBezTo>
                    <a:pt x="-1600" y="33794"/>
                    <a:pt x="825" y="22458"/>
                    <a:pt x="7627" y="13768"/>
                  </a:cubicBezTo>
                  <a:cubicBezTo>
                    <a:pt x="14429" y="5077"/>
                    <a:pt x="24851" y="0"/>
                    <a:pt x="35886" y="0"/>
                  </a:cubicBezTo>
                  <a:close/>
                </a:path>
              </a:pathLst>
            </a:custGeom>
            <a:solidFill>
              <a:srgbClr val="8C52FF">
                <a:alpha val="8000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-47625"/>
              <a:ext cx="368300" cy="466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7165867">
            <a:off x="10970920" y="4339194"/>
            <a:ext cx="1973767" cy="1329272"/>
            <a:chOff x="0" y="0"/>
            <a:chExt cx="622300" cy="419100"/>
          </a:xfrm>
        </p:grpSpPr>
        <p:sp>
          <p:nvSpPr>
            <p:cNvPr id="16" name="Freeform 16"/>
            <p:cNvSpPr/>
            <p:nvPr/>
          </p:nvSpPr>
          <p:spPr>
            <a:xfrm>
              <a:off x="9963" y="0"/>
              <a:ext cx="602374" cy="419100"/>
            </a:xfrm>
            <a:custGeom>
              <a:avLst/>
              <a:gdLst/>
              <a:ahLst/>
              <a:cxnLst/>
              <a:rect l="l" t="t" r="r" b="b"/>
              <a:pathLst>
                <a:path w="602374" h="419100">
                  <a:moveTo>
                    <a:pt x="35886" y="0"/>
                  </a:moveTo>
                  <a:lnTo>
                    <a:pt x="566488" y="0"/>
                  </a:lnTo>
                  <a:cubicBezTo>
                    <a:pt x="577523" y="0"/>
                    <a:pt x="587945" y="5077"/>
                    <a:pt x="594747" y="13768"/>
                  </a:cubicBezTo>
                  <a:cubicBezTo>
                    <a:pt x="601549" y="22458"/>
                    <a:pt x="603974" y="33794"/>
                    <a:pt x="601323" y="44507"/>
                  </a:cubicBezTo>
                  <a:lnTo>
                    <a:pt x="519634" y="374593"/>
                  </a:lnTo>
                  <a:cubicBezTo>
                    <a:pt x="513164" y="400737"/>
                    <a:pt x="489703" y="419100"/>
                    <a:pt x="462771" y="419100"/>
                  </a:cubicBezTo>
                  <a:lnTo>
                    <a:pt x="139603" y="419100"/>
                  </a:lnTo>
                  <a:cubicBezTo>
                    <a:pt x="112671" y="419100"/>
                    <a:pt x="89209" y="400737"/>
                    <a:pt x="82739" y="374593"/>
                  </a:cubicBezTo>
                  <a:lnTo>
                    <a:pt x="1051" y="44507"/>
                  </a:lnTo>
                  <a:cubicBezTo>
                    <a:pt x="-1600" y="33794"/>
                    <a:pt x="825" y="22458"/>
                    <a:pt x="7627" y="13768"/>
                  </a:cubicBezTo>
                  <a:cubicBezTo>
                    <a:pt x="14429" y="5077"/>
                    <a:pt x="24851" y="0"/>
                    <a:pt x="35886" y="0"/>
                  </a:cubicBezTo>
                  <a:close/>
                </a:path>
              </a:pathLst>
            </a:custGeom>
            <a:solidFill>
              <a:srgbClr val="5E17EB">
                <a:alpha val="8000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-47625"/>
              <a:ext cx="368300" cy="466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7106512" y="5837829"/>
            <a:ext cx="855843" cy="810535"/>
          </a:xfrm>
          <a:custGeom>
            <a:avLst/>
            <a:gdLst/>
            <a:ahLst/>
            <a:cxnLst/>
            <a:rect l="l" t="t" r="r" b="b"/>
            <a:pathLst>
              <a:path w="855843" h="810535">
                <a:moveTo>
                  <a:pt x="0" y="0"/>
                </a:moveTo>
                <a:lnTo>
                  <a:pt x="855843" y="0"/>
                </a:lnTo>
                <a:lnTo>
                  <a:pt x="855843" y="810535"/>
                </a:lnTo>
                <a:lnTo>
                  <a:pt x="0" y="810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6071240" y="4675154"/>
            <a:ext cx="550240" cy="745399"/>
          </a:xfrm>
          <a:custGeom>
            <a:avLst/>
            <a:gdLst/>
            <a:ahLst/>
            <a:cxnLst/>
            <a:rect l="l" t="t" r="r" b="b"/>
            <a:pathLst>
              <a:path w="550240" h="745399">
                <a:moveTo>
                  <a:pt x="0" y="0"/>
                </a:moveTo>
                <a:lnTo>
                  <a:pt x="550240" y="0"/>
                </a:lnTo>
                <a:lnTo>
                  <a:pt x="550240" y="745399"/>
                </a:lnTo>
                <a:lnTo>
                  <a:pt x="0" y="7453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7693813" y="2693897"/>
            <a:ext cx="2937150" cy="1123823"/>
          </a:xfrm>
          <a:custGeom>
            <a:avLst/>
            <a:gdLst/>
            <a:ahLst/>
            <a:cxnLst/>
            <a:rect l="l" t="t" r="r" b="b"/>
            <a:pathLst>
              <a:path w="2937150" h="1123823">
                <a:moveTo>
                  <a:pt x="0" y="0"/>
                </a:moveTo>
                <a:lnTo>
                  <a:pt x="2937150" y="0"/>
                </a:lnTo>
                <a:lnTo>
                  <a:pt x="2937150" y="1123823"/>
                </a:lnTo>
                <a:lnTo>
                  <a:pt x="0" y="1123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10391671" y="5837829"/>
            <a:ext cx="810535" cy="810535"/>
          </a:xfrm>
          <a:custGeom>
            <a:avLst/>
            <a:gdLst/>
            <a:ahLst/>
            <a:cxnLst/>
            <a:rect l="l" t="t" r="r" b="b"/>
            <a:pathLst>
              <a:path w="810535" h="810535">
                <a:moveTo>
                  <a:pt x="0" y="0"/>
                </a:moveTo>
                <a:lnTo>
                  <a:pt x="810534" y="0"/>
                </a:lnTo>
                <a:lnTo>
                  <a:pt x="810534" y="810535"/>
                </a:lnTo>
                <a:lnTo>
                  <a:pt x="0" y="810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11582462" y="4613144"/>
            <a:ext cx="812391" cy="781372"/>
          </a:xfrm>
          <a:custGeom>
            <a:avLst/>
            <a:gdLst/>
            <a:ahLst/>
            <a:cxnLst/>
            <a:rect l="l" t="t" r="r" b="b"/>
            <a:pathLst>
              <a:path w="812391" h="781372">
                <a:moveTo>
                  <a:pt x="0" y="0"/>
                </a:moveTo>
                <a:lnTo>
                  <a:pt x="812391" y="0"/>
                </a:lnTo>
                <a:lnTo>
                  <a:pt x="812391" y="781372"/>
                </a:lnTo>
                <a:lnTo>
                  <a:pt x="0" y="7813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8745773" y="6261722"/>
            <a:ext cx="796454" cy="773284"/>
          </a:xfrm>
          <a:custGeom>
            <a:avLst/>
            <a:gdLst/>
            <a:ahLst/>
            <a:cxnLst/>
            <a:rect l="l" t="t" r="r" b="b"/>
            <a:pathLst>
              <a:path w="796454" h="773284">
                <a:moveTo>
                  <a:pt x="0" y="0"/>
                </a:moveTo>
                <a:lnTo>
                  <a:pt x="796454" y="0"/>
                </a:lnTo>
                <a:lnTo>
                  <a:pt x="796454" y="773284"/>
                </a:lnTo>
                <a:lnTo>
                  <a:pt x="0" y="7732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TextBox 24"/>
          <p:cNvSpPr txBox="1"/>
          <p:nvPr/>
        </p:nvSpPr>
        <p:spPr>
          <a:xfrm>
            <a:off x="6326684" y="440774"/>
            <a:ext cx="5634633" cy="761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48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Roadmap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25291" y="5019231"/>
            <a:ext cx="3460112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spc="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Q1 2026 - BETA PRIVADA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191393" y="6752866"/>
            <a:ext cx="3460112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spc="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Q3 2026 -LANZAMIENTO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02598" y="4946680"/>
            <a:ext cx="3460112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spc="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Q4 2027 - GESTOR DE RESERVAS PROPIO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672542" y="6752866"/>
            <a:ext cx="3460112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spc="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Q1 2027 - TRADUCCIÓN SIMULTANEA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413944" y="8016169"/>
            <a:ext cx="3460112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spc="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Q4 2026 -  APIs VUELOS + ACTIVIDADES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7491799" y="8458418"/>
            <a:ext cx="951769" cy="799882"/>
            <a:chOff x="0" y="0"/>
            <a:chExt cx="96714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67140" cy="812800"/>
            </a:xfrm>
            <a:custGeom>
              <a:avLst/>
              <a:gdLst/>
              <a:ahLst/>
              <a:cxnLst/>
              <a:rect l="l" t="t" r="r" b="b"/>
              <a:pathLst>
                <a:path w="967140" h="812800">
                  <a:moveTo>
                    <a:pt x="81342" y="0"/>
                  </a:moveTo>
                  <a:lnTo>
                    <a:pt x="885798" y="0"/>
                  </a:lnTo>
                  <a:cubicBezTo>
                    <a:pt x="907371" y="0"/>
                    <a:pt x="928061" y="8570"/>
                    <a:pt x="943315" y="23825"/>
                  </a:cubicBezTo>
                  <a:cubicBezTo>
                    <a:pt x="958570" y="39079"/>
                    <a:pt x="967140" y="59769"/>
                    <a:pt x="967140" y="81342"/>
                  </a:cubicBezTo>
                  <a:lnTo>
                    <a:pt x="967140" y="731458"/>
                  </a:lnTo>
                  <a:cubicBezTo>
                    <a:pt x="967140" y="776382"/>
                    <a:pt x="930722" y="812800"/>
                    <a:pt x="885798" y="812800"/>
                  </a:cubicBezTo>
                  <a:lnTo>
                    <a:pt x="81342" y="812800"/>
                  </a:lnTo>
                  <a:cubicBezTo>
                    <a:pt x="59769" y="812800"/>
                    <a:pt x="39079" y="804230"/>
                    <a:pt x="23825" y="788975"/>
                  </a:cubicBezTo>
                  <a:cubicBezTo>
                    <a:pt x="8570" y="773721"/>
                    <a:pt x="0" y="753031"/>
                    <a:pt x="0" y="731458"/>
                  </a:cubicBezTo>
                  <a:lnTo>
                    <a:pt x="0" y="81342"/>
                  </a:lnTo>
                  <a:cubicBezTo>
                    <a:pt x="0" y="59769"/>
                    <a:pt x="8570" y="39079"/>
                    <a:pt x="23825" y="23825"/>
                  </a:cubicBezTo>
                  <a:cubicBezTo>
                    <a:pt x="39079" y="8570"/>
                    <a:pt x="59769" y="0"/>
                    <a:pt x="81342" y="0"/>
                  </a:cubicBezTo>
                  <a:close/>
                </a:path>
              </a:pathLst>
            </a:custGeom>
            <a:solidFill>
              <a:srgbClr val="3A6AD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9671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7674380" y="8710688"/>
            <a:ext cx="442747" cy="25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"/>
              </a:lnSpc>
              <a:spcBef>
                <a:spcPct val="0"/>
              </a:spcBef>
            </a:pPr>
            <a:r>
              <a:rPr lang="es-ES" sz="146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</a:t>
            </a:r>
            <a:endParaRPr lang="en-US" sz="146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1827">
                <a:alpha val="100000"/>
              </a:srgbClr>
            </a:gs>
            <a:gs pos="100000">
              <a:srgbClr val="142242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755" y="478874"/>
            <a:ext cx="1436990" cy="549826"/>
          </a:xfrm>
          <a:custGeom>
            <a:avLst/>
            <a:gdLst/>
            <a:ahLst/>
            <a:cxnLst/>
            <a:rect l="l" t="t" r="r" b="b"/>
            <a:pathLst>
              <a:path w="1436990" h="549826">
                <a:moveTo>
                  <a:pt x="0" y="0"/>
                </a:moveTo>
                <a:lnTo>
                  <a:pt x="1436989" y="0"/>
                </a:lnTo>
                <a:lnTo>
                  <a:pt x="1436989" y="549826"/>
                </a:lnTo>
                <a:lnTo>
                  <a:pt x="0" y="54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10534939" y="753787"/>
            <a:ext cx="4096174" cy="4331915"/>
            <a:chOff x="0" y="0"/>
            <a:chExt cx="1078828" cy="11409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78828" cy="1140916"/>
            </a:xfrm>
            <a:custGeom>
              <a:avLst/>
              <a:gdLst/>
              <a:ahLst/>
              <a:cxnLst/>
              <a:rect l="l" t="t" r="r" b="b"/>
              <a:pathLst>
                <a:path w="1078828" h="1140916">
                  <a:moveTo>
                    <a:pt x="134193" y="0"/>
                  </a:moveTo>
                  <a:lnTo>
                    <a:pt x="944635" y="0"/>
                  </a:lnTo>
                  <a:cubicBezTo>
                    <a:pt x="980225" y="0"/>
                    <a:pt x="1014358" y="14138"/>
                    <a:pt x="1039524" y="39304"/>
                  </a:cubicBezTo>
                  <a:cubicBezTo>
                    <a:pt x="1064690" y="64470"/>
                    <a:pt x="1078828" y="98603"/>
                    <a:pt x="1078828" y="134193"/>
                  </a:cubicBezTo>
                  <a:lnTo>
                    <a:pt x="1078828" y="1006723"/>
                  </a:lnTo>
                  <a:cubicBezTo>
                    <a:pt x="1078828" y="1080836"/>
                    <a:pt x="1018748" y="1140916"/>
                    <a:pt x="944635" y="1140916"/>
                  </a:cubicBezTo>
                  <a:lnTo>
                    <a:pt x="134193" y="1140916"/>
                  </a:lnTo>
                  <a:cubicBezTo>
                    <a:pt x="98603" y="1140916"/>
                    <a:pt x="64470" y="1126778"/>
                    <a:pt x="39304" y="1101612"/>
                  </a:cubicBezTo>
                  <a:cubicBezTo>
                    <a:pt x="14138" y="1076446"/>
                    <a:pt x="0" y="1042313"/>
                    <a:pt x="0" y="1006723"/>
                  </a:cubicBezTo>
                  <a:lnTo>
                    <a:pt x="0" y="134193"/>
                  </a:lnTo>
                  <a:cubicBezTo>
                    <a:pt x="0" y="98603"/>
                    <a:pt x="14138" y="64470"/>
                    <a:pt x="39304" y="39304"/>
                  </a:cubicBezTo>
                  <a:cubicBezTo>
                    <a:pt x="64470" y="14138"/>
                    <a:pt x="98603" y="0"/>
                    <a:pt x="134193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078828" cy="116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801760" y="1028700"/>
            <a:ext cx="3562533" cy="2740408"/>
            <a:chOff x="0" y="0"/>
            <a:chExt cx="978955" cy="7530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955" cy="753042"/>
            </a:xfrm>
            <a:custGeom>
              <a:avLst/>
              <a:gdLst/>
              <a:ahLst/>
              <a:cxnLst/>
              <a:rect l="l" t="t" r="r" b="b"/>
              <a:pathLst>
                <a:path w="978955" h="753042">
                  <a:moveTo>
                    <a:pt x="117350" y="0"/>
                  </a:moveTo>
                  <a:lnTo>
                    <a:pt x="861605" y="0"/>
                  </a:lnTo>
                  <a:cubicBezTo>
                    <a:pt x="926416" y="0"/>
                    <a:pt x="978955" y="52539"/>
                    <a:pt x="978955" y="117350"/>
                  </a:cubicBezTo>
                  <a:lnTo>
                    <a:pt x="978955" y="635692"/>
                  </a:lnTo>
                  <a:cubicBezTo>
                    <a:pt x="978955" y="666815"/>
                    <a:pt x="966592" y="696664"/>
                    <a:pt x="944584" y="718671"/>
                  </a:cubicBezTo>
                  <a:cubicBezTo>
                    <a:pt x="922577" y="740678"/>
                    <a:pt x="892729" y="753042"/>
                    <a:pt x="861605" y="753042"/>
                  </a:cubicBezTo>
                  <a:lnTo>
                    <a:pt x="117350" y="753042"/>
                  </a:lnTo>
                  <a:cubicBezTo>
                    <a:pt x="52539" y="753042"/>
                    <a:pt x="0" y="700503"/>
                    <a:pt x="0" y="635692"/>
                  </a:cubicBezTo>
                  <a:lnTo>
                    <a:pt x="0" y="117350"/>
                  </a:lnTo>
                  <a:cubicBezTo>
                    <a:pt x="0" y="86227"/>
                    <a:pt x="12364" y="56378"/>
                    <a:pt x="34371" y="34371"/>
                  </a:cubicBezTo>
                  <a:cubicBezTo>
                    <a:pt x="56378" y="12364"/>
                    <a:pt x="86227" y="0"/>
                    <a:pt x="117350" y="0"/>
                  </a:cubicBezTo>
                  <a:close/>
                </a:path>
              </a:pathLst>
            </a:custGeom>
            <a:blipFill>
              <a:blip r:embed="rId3"/>
              <a:stretch>
                <a:fillRect t="-17922" b="-77077"/>
              </a:stretch>
            </a:blip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34939" y="5459443"/>
            <a:ext cx="4096174" cy="4331915"/>
            <a:chOff x="0" y="0"/>
            <a:chExt cx="1078828" cy="11409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8828" cy="1140916"/>
            </a:xfrm>
            <a:custGeom>
              <a:avLst/>
              <a:gdLst/>
              <a:ahLst/>
              <a:cxnLst/>
              <a:rect l="l" t="t" r="r" b="b"/>
              <a:pathLst>
                <a:path w="1078828" h="1140916">
                  <a:moveTo>
                    <a:pt x="134193" y="0"/>
                  </a:moveTo>
                  <a:lnTo>
                    <a:pt x="944635" y="0"/>
                  </a:lnTo>
                  <a:cubicBezTo>
                    <a:pt x="980225" y="0"/>
                    <a:pt x="1014358" y="14138"/>
                    <a:pt x="1039524" y="39304"/>
                  </a:cubicBezTo>
                  <a:cubicBezTo>
                    <a:pt x="1064690" y="64470"/>
                    <a:pt x="1078828" y="98603"/>
                    <a:pt x="1078828" y="134193"/>
                  </a:cubicBezTo>
                  <a:lnTo>
                    <a:pt x="1078828" y="1006723"/>
                  </a:lnTo>
                  <a:cubicBezTo>
                    <a:pt x="1078828" y="1080836"/>
                    <a:pt x="1018748" y="1140916"/>
                    <a:pt x="944635" y="1140916"/>
                  </a:cubicBezTo>
                  <a:lnTo>
                    <a:pt x="134193" y="1140916"/>
                  </a:lnTo>
                  <a:cubicBezTo>
                    <a:pt x="98603" y="1140916"/>
                    <a:pt x="64470" y="1126778"/>
                    <a:pt x="39304" y="1101612"/>
                  </a:cubicBezTo>
                  <a:cubicBezTo>
                    <a:pt x="14138" y="1076446"/>
                    <a:pt x="0" y="1042313"/>
                    <a:pt x="0" y="1006723"/>
                  </a:cubicBezTo>
                  <a:lnTo>
                    <a:pt x="0" y="134193"/>
                  </a:lnTo>
                  <a:cubicBezTo>
                    <a:pt x="0" y="98603"/>
                    <a:pt x="14138" y="64470"/>
                    <a:pt x="39304" y="39304"/>
                  </a:cubicBezTo>
                  <a:cubicBezTo>
                    <a:pt x="64470" y="14138"/>
                    <a:pt x="98603" y="0"/>
                    <a:pt x="134193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078828" cy="116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801760" y="5734356"/>
            <a:ext cx="3562533" cy="2740408"/>
            <a:chOff x="0" y="0"/>
            <a:chExt cx="978955" cy="75304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8955" cy="753042"/>
            </a:xfrm>
            <a:custGeom>
              <a:avLst/>
              <a:gdLst/>
              <a:ahLst/>
              <a:cxnLst/>
              <a:rect l="l" t="t" r="r" b="b"/>
              <a:pathLst>
                <a:path w="978955" h="753042">
                  <a:moveTo>
                    <a:pt x="117350" y="0"/>
                  </a:moveTo>
                  <a:lnTo>
                    <a:pt x="861605" y="0"/>
                  </a:lnTo>
                  <a:cubicBezTo>
                    <a:pt x="926416" y="0"/>
                    <a:pt x="978955" y="52539"/>
                    <a:pt x="978955" y="117350"/>
                  </a:cubicBezTo>
                  <a:lnTo>
                    <a:pt x="978955" y="635692"/>
                  </a:lnTo>
                  <a:cubicBezTo>
                    <a:pt x="978955" y="666815"/>
                    <a:pt x="966592" y="696664"/>
                    <a:pt x="944584" y="718671"/>
                  </a:cubicBezTo>
                  <a:cubicBezTo>
                    <a:pt x="922577" y="740678"/>
                    <a:pt x="892729" y="753042"/>
                    <a:pt x="861605" y="753042"/>
                  </a:cubicBezTo>
                  <a:lnTo>
                    <a:pt x="117350" y="753042"/>
                  </a:lnTo>
                  <a:cubicBezTo>
                    <a:pt x="52539" y="753042"/>
                    <a:pt x="0" y="700503"/>
                    <a:pt x="0" y="635692"/>
                  </a:cubicBezTo>
                  <a:lnTo>
                    <a:pt x="0" y="117350"/>
                  </a:lnTo>
                  <a:cubicBezTo>
                    <a:pt x="0" y="86227"/>
                    <a:pt x="12364" y="56378"/>
                    <a:pt x="34371" y="34371"/>
                  </a:cubicBezTo>
                  <a:cubicBezTo>
                    <a:pt x="56378" y="12364"/>
                    <a:pt x="86227" y="0"/>
                    <a:pt x="117350" y="0"/>
                  </a:cubicBezTo>
                  <a:close/>
                </a:path>
              </a:pathLst>
            </a:custGeom>
            <a:blipFill>
              <a:blip r:embed="rId4"/>
              <a:stretch>
                <a:fillRect l="-1344" r="-1344"/>
              </a:stretch>
            </a:blip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491799" y="8458418"/>
            <a:ext cx="951769" cy="799882"/>
            <a:chOff x="0" y="0"/>
            <a:chExt cx="96714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67140" cy="812800"/>
            </a:xfrm>
            <a:custGeom>
              <a:avLst/>
              <a:gdLst/>
              <a:ahLst/>
              <a:cxnLst/>
              <a:rect l="l" t="t" r="r" b="b"/>
              <a:pathLst>
                <a:path w="967140" h="812800">
                  <a:moveTo>
                    <a:pt x="81342" y="0"/>
                  </a:moveTo>
                  <a:lnTo>
                    <a:pt x="885798" y="0"/>
                  </a:lnTo>
                  <a:cubicBezTo>
                    <a:pt x="907371" y="0"/>
                    <a:pt x="928061" y="8570"/>
                    <a:pt x="943315" y="23825"/>
                  </a:cubicBezTo>
                  <a:cubicBezTo>
                    <a:pt x="958570" y="39079"/>
                    <a:pt x="967140" y="59769"/>
                    <a:pt x="967140" y="81342"/>
                  </a:cubicBezTo>
                  <a:lnTo>
                    <a:pt x="967140" y="731458"/>
                  </a:lnTo>
                  <a:cubicBezTo>
                    <a:pt x="967140" y="776382"/>
                    <a:pt x="930722" y="812800"/>
                    <a:pt x="885798" y="812800"/>
                  </a:cubicBezTo>
                  <a:lnTo>
                    <a:pt x="81342" y="812800"/>
                  </a:lnTo>
                  <a:cubicBezTo>
                    <a:pt x="59769" y="812800"/>
                    <a:pt x="39079" y="804230"/>
                    <a:pt x="23825" y="788975"/>
                  </a:cubicBezTo>
                  <a:cubicBezTo>
                    <a:pt x="8570" y="773721"/>
                    <a:pt x="0" y="753031"/>
                    <a:pt x="0" y="731458"/>
                  </a:cubicBezTo>
                  <a:lnTo>
                    <a:pt x="0" y="81342"/>
                  </a:lnTo>
                  <a:cubicBezTo>
                    <a:pt x="0" y="59769"/>
                    <a:pt x="8570" y="39079"/>
                    <a:pt x="23825" y="23825"/>
                  </a:cubicBezTo>
                  <a:cubicBezTo>
                    <a:pt x="39079" y="8570"/>
                    <a:pt x="59769" y="0"/>
                    <a:pt x="81342" y="0"/>
                  </a:cubicBezTo>
                  <a:close/>
                </a:path>
              </a:pathLst>
            </a:custGeom>
            <a:solidFill>
              <a:srgbClr val="3A6AD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9671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1914654"/>
            <a:ext cx="8446916" cy="5780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32"/>
              </a:lnSpc>
            </a:pPr>
            <a:r>
              <a:rPr lang="en-US" sz="96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EL EQUIPO DETRÁS DE LA CAPA QUE FALTA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79820" y="3924429"/>
            <a:ext cx="3206413" cy="380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</a:pP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Álvaro Godoy Marín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35054" y="8627164"/>
            <a:ext cx="3695944" cy="380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</a:pP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Manuel Cabello Macías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674380" y="8710688"/>
            <a:ext cx="442747" cy="25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"/>
              </a:lnSpc>
              <a:spcBef>
                <a:spcPct val="0"/>
              </a:spcBef>
            </a:pPr>
            <a:r>
              <a:rPr lang="es-ES" sz="146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15</a:t>
            </a:r>
            <a:endParaRPr lang="en-US" sz="146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979820" y="4457448"/>
            <a:ext cx="3206413" cy="380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Negocio &amp; Finanzas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90790" y="9160183"/>
            <a:ext cx="3384473" cy="380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Producto &amp; Estrategia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7963425"/>
            <a:ext cx="6258214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Roles claros. Entregas semanales. 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spc="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Iteración rápida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1827">
                <a:alpha val="100000"/>
              </a:srgbClr>
            </a:gs>
            <a:gs pos="100000">
              <a:srgbClr val="142242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462652">
            <a:off x="5075227" y="-1306951"/>
            <a:ext cx="3127859" cy="6189006"/>
            <a:chOff x="0" y="0"/>
            <a:chExt cx="2620010" cy="5184140"/>
          </a:xfrm>
        </p:grpSpPr>
        <p:sp>
          <p:nvSpPr>
            <p:cNvPr id="3" name="Freeform 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85420" y="156210"/>
              <a:ext cx="2250453" cy="4876800"/>
            </a:xfrm>
            <a:custGeom>
              <a:avLst/>
              <a:gdLst/>
              <a:ahLst/>
              <a:cxnLst/>
              <a:rect l="l" t="t" r="r" b="b"/>
              <a:pathLst>
                <a:path w="2250453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67" r="-67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79738" y="187960"/>
              <a:ext cx="63785" cy="63501"/>
            </a:xfrm>
            <a:custGeom>
              <a:avLst/>
              <a:gdLst/>
              <a:ahLst/>
              <a:cxnLst/>
              <a:rect l="l" t="t" r="r" b="b"/>
              <a:pathLst>
                <a:path w="63785" h="63501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2462652">
            <a:off x="2299117" y="1081774"/>
            <a:ext cx="3127859" cy="6189006"/>
            <a:chOff x="0" y="0"/>
            <a:chExt cx="2620010" cy="5184140"/>
          </a:xfrm>
        </p:grpSpPr>
        <p:sp>
          <p:nvSpPr>
            <p:cNvPr id="13" name="Freeform 1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85420" y="156210"/>
              <a:ext cx="2250453" cy="4876800"/>
            </a:xfrm>
            <a:custGeom>
              <a:avLst/>
              <a:gdLst/>
              <a:ahLst/>
              <a:cxnLst/>
              <a:rect l="l" t="t" r="r" b="b"/>
              <a:pathLst>
                <a:path w="2250453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67" r="-67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79738" y="187960"/>
              <a:ext cx="63785" cy="63501"/>
            </a:xfrm>
            <a:custGeom>
              <a:avLst/>
              <a:gdLst/>
              <a:ahLst/>
              <a:cxnLst/>
              <a:rect l="l" t="t" r="r" b="b"/>
              <a:pathLst>
                <a:path w="63785" h="63501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 rot="-2462652">
            <a:off x="-258867" y="3490655"/>
            <a:ext cx="3127859" cy="6189006"/>
            <a:chOff x="0" y="0"/>
            <a:chExt cx="2620010" cy="5184140"/>
          </a:xfrm>
        </p:grpSpPr>
        <p:sp>
          <p:nvSpPr>
            <p:cNvPr id="23" name="Freeform 2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5420" y="156210"/>
              <a:ext cx="2250453" cy="4876800"/>
            </a:xfrm>
            <a:custGeom>
              <a:avLst/>
              <a:gdLst/>
              <a:ahLst/>
              <a:cxnLst/>
              <a:rect l="l" t="t" r="r" b="b"/>
              <a:pathLst>
                <a:path w="2250453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67" r="-67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9738" y="187960"/>
              <a:ext cx="63785" cy="63501"/>
            </a:xfrm>
            <a:custGeom>
              <a:avLst/>
              <a:gdLst/>
              <a:ahLst/>
              <a:cxnLst/>
              <a:rect l="l" t="t" r="r" b="b"/>
              <a:pathLst>
                <a:path w="63785" h="63501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 rot="-2462652">
            <a:off x="9609617" y="3764994"/>
            <a:ext cx="3127859" cy="6189006"/>
            <a:chOff x="0" y="0"/>
            <a:chExt cx="2620010" cy="5184140"/>
          </a:xfrm>
        </p:grpSpPr>
        <p:sp>
          <p:nvSpPr>
            <p:cNvPr id="33" name="Freeform 3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85420" y="156210"/>
              <a:ext cx="2250453" cy="4876800"/>
            </a:xfrm>
            <a:custGeom>
              <a:avLst/>
              <a:gdLst/>
              <a:ahLst/>
              <a:cxnLst/>
              <a:rect l="l" t="t" r="r" b="b"/>
              <a:pathLst>
                <a:path w="2250453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67" r="-67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579738" y="187960"/>
              <a:ext cx="63785" cy="63501"/>
            </a:xfrm>
            <a:custGeom>
              <a:avLst/>
              <a:gdLst/>
              <a:ahLst/>
              <a:cxnLst/>
              <a:rect l="l" t="t" r="r" b="b"/>
              <a:pathLst>
                <a:path w="63785" h="63501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 rot="-2462652">
            <a:off x="6833507" y="6153719"/>
            <a:ext cx="3127859" cy="6189006"/>
            <a:chOff x="0" y="0"/>
            <a:chExt cx="2620010" cy="5184140"/>
          </a:xfrm>
        </p:grpSpPr>
        <p:sp>
          <p:nvSpPr>
            <p:cNvPr id="43" name="Freeform 4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85420" y="156210"/>
              <a:ext cx="2250453" cy="4876800"/>
            </a:xfrm>
            <a:custGeom>
              <a:avLst/>
              <a:gdLst/>
              <a:ahLst/>
              <a:cxnLst/>
              <a:rect l="l" t="t" r="r" b="b"/>
              <a:pathLst>
                <a:path w="2250453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t="-204" b="-204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579738" y="187960"/>
              <a:ext cx="63785" cy="63501"/>
            </a:xfrm>
            <a:custGeom>
              <a:avLst/>
              <a:gdLst/>
              <a:ahLst/>
              <a:cxnLst/>
              <a:rect l="l" t="t" r="r" b="b"/>
              <a:pathLst>
                <a:path w="63785" h="63501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>
          <a:xfrm rot="-2462652">
            <a:off x="4275524" y="8562599"/>
            <a:ext cx="3127859" cy="6189006"/>
            <a:chOff x="0" y="0"/>
            <a:chExt cx="2620010" cy="5184140"/>
          </a:xfrm>
        </p:grpSpPr>
        <p:sp>
          <p:nvSpPr>
            <p:cNvPr id="53" name="Freeform 5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185420" y="156210"/>
              <a:ext cx="2250453" cy="4876800"/>
            </a:xfrm>
            <a:custGeom>
              <a:avLst/>
              <a:gdLst/>
              <a:ahLst/>
              <a:cxnLst/>
              <a:rect l="l" t="t" r="r" b="b"/>
              <a:pathLst>
                <a:path w="2250453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7"/>
              <a:stretch>
                <a:fillRect l="-67" r="-67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1579738" y="187960"/>
              <a:ext cx="63785" cy="63501"/>
            </a:xfrm>
            <a:custGeom>
              <a:avLst/>
              <a:gdLst/>
              <a:ahLst/>
              <a:cxnLst/>
              <a:rect l="l" t="t" r="r" b="b"/>
              <a:pathLst>
                <a:path w="63785" h="63501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4870476" y="3066717"/>
            <a:ext cx="1311811" cy="59926"/>
            <a:chOff x="0" y="0"/>
            <a:chExt cx="274578" cy="12543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274578" cy="12543"/>
            </a:xfrm>
            <a:custGeom>
              <a:avLst/>
              <a:gdLst/>
              <a:ahLst/>
              <a:cxnLst/>
              <a:rect l="l" t="t" r="r" b="b"/>
              <a:pathLst>
                <a:path w="274578" h="12543">
                  <a:moveTo>
                    <a:pt x="6272" y="0"/>
                  </a:moveTo>
                  <a:lnTo>
                    <a:pt x="268306" y="0"/>
                  </a:lnTo>
                  <a:cubicBezTo>
                    <a:pt x="269970" y="0"/>
                    <a:pt x="271565" y="661"/>
                    <a:pt x="272741" y="1837"/>
                  </a:cubicBezTo>
                  <a:cubicBezTo>
                    <a:pt x="273917" y="3013"/>
                    <a:pt x="274578" y="4608"/>
                    <a:pt x="274578" y="6272"/>
                  </a:cubicBezTo>
                  <a:lnTo>
                    <a:pt x="274578" y="6272"/>
                  </a:lnTo>
                  <a:cubicBezTo>
                    <a:pt x="274578" y="7935"/>
                    <a:pt x="273917" y="9530"/>
                    <a:pt x="272741" y="10706"/>
                  </a:cubicBezTo>
                  <a:cubicBezTo>
                    <a:pt x="271565" y="11882"/>
                    <a:pt x="269970" y="12543"/>
                    <a:pt x="268306" y="12543"/>
                  </a:cubicBezTo>
                  <a:lnTo>
                    <a:pt x="6272" y="12543"/>
                  </a:lnTo>
                  <a:cubicBezTo>
                    <a:pt x="4608" y="12543"/>
                    <a:pt x="3013" y="11882"/>
                    <a:pt x="1837" y="10706"/>
                  </a:cubicBezTo>
                  <a:cubicBezTo>
                    <a:pt x="661" y="9530"/>
                    <a:pt x="0" y="7935"/>
                    <a:pt x="0" y="6272"/>
                  </a:cubicBezTo>
                  <a:lnTo>
                    <a:pt x="0" y="6272"/>
                  </a:lnTo>
                  <a:cubicBezTo>
                    <a:pt x="0" y="4608"/>
                    <a:pt x="661" y="3013"/>
                    <a:pt x="1837" y="1837"/>
                  </a:cubicBezTo>
                  <a:cubicBezTo>
                    <a:pt x="3013" y="661"/>
                    <a:pt x="4608" y="0"/>
                    <a:pt x="62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1827">
                    <a:alpha val="100000"/>
                  </a:srgbClr>
                </a:gs>
                <a:gs pos="50000">
                  <a:srgbClr val="2466A2">
                    <a:alpha val="100000"/>
                  </a:srgbClr>
                </a:gs>
                <a:gs pos="100000">
                  <a:srgbClr val="287EC8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274578" cy="50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5" name="Freeform 65"/>
          <p:cNvSpPr/>
          <p:nvPr/>
        </p:nvSpPr>
        <p:spPr>
          <a:xfrm>
            <a:off x="558755" y="478874"/>
            <a:ext cx="1436990" cy="549826"/>
          </a:xfrm>
          <a:custGeom>
            <a:avLst/>
            <a:gdLst/>
            <a:ahLst/>
            <a:cxnLst/>
            <a:rect l="l" t="t" r="r" b="b"/>
            <a:pathLst>
              <a:path w="1436990" h="549826">
                <a:moveTo>
                  <a:pt x="0" y="0"/>
                </a:moveTo>
                <a:lnTo>
                  <a:pt x="1436989" y="0"/>
                </a:lnTo>
                <a:lnTo>
                  <a:pt x="1436989" y="549826"/>
                </a:lnTo>
                <a:lnTo>
                  <a:pt x="0" y="5498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66" name="Group 66"/>
          <p:cNvGrpSpPr/>
          <p:nvPr/>
        </p:nvGrpSpPr>
        <p:grpSpPr>
          <a:xfrm>
            <a:off x="17491799" y="8458418"/>
            <a:ext cx="951769" cy="799882"/>
            <a:chOff x="0" y="0"/>
            <a:chExt cx="96714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967140" cy="812800"/>
            </a:xfrm>
            <a:custGeom>
              <a:avLst/>
              <a:gdLst/>
              <a:ahLst/>
              <a:cxnLst/>
              <a:rect l="l" t="t" r="r" b="b"/>
              <a:pathLst>
                <a:path w="967140" h="812800">
                  <a:moveTo>
                    <a:pt x="81342" y="0"/>
                  </a:moveTo>
                  <a:lnTo>
                    <a:pt x="885798" y="0"/>
                  </a:lnTo>
                  <a:cubicBezTo>
                    <a:pt x="907371" y="0"/>
                    <a:pt x="928061" y="8570"/>
                    <a:pt x="943315" y="23825"/>
                  </a:cubicBezTo>
                  <a:cubicBezTo>
                    <a:pt x="958570" y="39079"/>
                    <a:pt x="967140" y="59769"/>
                    <a:pt x="967140" y="81342"/>
                  </a:cubicBezTo>
                  <a:lnTo>
                    <a:pt x="967140" y="731458"/>
                  </a:lnTo>
                  <a:cubicBezTo>
                    <a:pt x="967140" y="776382"/>
                    <a:pt x="930722" y="812800"/>
                    <a:pt x="885798" y="812800"/>
                  </a:cubicBezTo>
                  <a:lnTo>
                    <a:pt x="81342" y="812800"/>
                  </a:lnTo>
                  <a:cubicBezTo>
                    <a:pt x="59769" y="812800"/>
                    <a:pt x="39079" y="804230"/>
                    <a:pt x="23825" y="788975"/>
                  </a:cubicBezTo>
                  <a:cubicBezTo>
                    <a:pt x="8570" y="773721"/>
                    <a:pt x="0" y="753031"/>
                    <a:pt x="0" y="731458"/>
                  </a:cubicBezTo>
                  <a:lnTo>
                    <a:pt x="0" y="81342"/>
                  </a:lnTo>
                  <a:cubicBezTo>
                    <a:pt x="0" y="59769"/>
                    <a:pt x="8570" y="39079"/>
                    <a:pt x="23825" y="23825"/>
                  </a:cubicBezTo>
                  <a:cubicBezTo>
                    <a:pt x="39079" y="8570"/>
                    <a:pt x="59769" y="0"/>
                    <a:pt x="81342" y="0"/>
                  </a:cubicBezTo>
                  <a:close/>
                </a:path>
              </a:pathLst>
            </a:custGeom>
            <a:solidFill>
              <a:srgbClr val="3A6AD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38100"/>
              <a:ext cx="9671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13111785" y="1520504"/>
            <a:ext cx="4147515" cy="113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82"/>
              </a:lnSpc>
            </a:pPr>
            <a:r>
              <a:rPr lang="en-US" sz="724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Xplore </a:t>
            </a:r>
            <a:r>
              <a:rPr lang="en-US" sz="7249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SÍ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3111785" y="3969318"/>
            <a:ext cx="4380014" cy="240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 mapa que entiende tus planes.</a:t>
            </a:r>
          </a:p>
          <a:p>
            <a:pPr algn="just">
              <a:lnSpc>
                <a:spcPts val="2799"/>
              </a:lnSpc>
            </a:pPr>
            <a:endParaRPr lang="en-US" sz="19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 feed que entiende tus gustos.</a:t>
            </a:r>
          </a:p>
          <a:p>
            <a:pPr algn="just">
              <a:lnSpc>
                <a:spcPts val="2799"/>
              </a:lnSpc>
            </a:pPr>
            <a:endParaRPr lang="en-US" sz="19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Una capa de grupo que os ayuda a decidir.</a:t>
            </a:r>
          </a:p>
          <a:p>
            <a:pPr algn="just">
              <a:lnSpc>
                <a:spcPts val="2239"/>
              </a:lnSpc>
              <a:spcBef>
                <a:spcPct val="0"/>
              </a:spcBef>
            </a:pPr>
            <a:endParaRPr lang="en-US" sz="19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17674380" y="8710688"/>
            <a:ext cx="442747" cy="25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"/>
              </a:lnSpc>
              <a:spcBef>
                <a:spcPct val="0"/>
              </a:spcBef>
            </a:pPr>
            <a:r>
              <a:rPr lang="es-ES" sz="146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16</a:t>
            </a:r>
            <a:endParaRPr lang="en-US" sz="146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13111785" y="3294948"/>
            <a:ext cx="3239176" cy="321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9"/>
              </a:lnSpc>
            </a:pPr>
            <a:r>
              <a:rPr lang="en-US" sz="1999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BETA DISPONIBLE Q1 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1827">
                <a:alpha val="100000"/>
              </a:srgbClr>
            </a:gs>
            <a:gs pos="100000">
              <a:srgbClr val="142242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34318" y="3770888"/>
            <a:ext cx="4096174" cy="4331915"/>
            <a:chOff x="0" y="0"/>
            <a:chExt cx="1078828" cy="11409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8828" cy="1140916"/>
            </a:xfrm>
            <a:custGeom>
              <a:avLst/>
              <a:gdLst/>
              <a:ahLst/>
              <a:cxnLst/>
              <a:rect l="l" t="t" r="r" b="b"/>
              <a:pathLst>
                <a:path w="1078828" h="1140916">
                  <a:moveTo>
                    <a:pt x="134193" y="0"/>
                  </a:moveTo>
                  <a:lnTo>
                    <a:pt x="944635" y="0"/>
                  </a:lnTo>
                  <a:cubicBezTo>
                    <a:pt x="980225" y="0"/>
                    <a:pt x="1014358" y="14138"/>
                    <a:pt x="1039524" y="39304"/>
                  </a:cubicBezTo>
                  <a:cubicBezTo>
                    <a:pt x="1064690" y="64470"/>
                    <a:pt x="1078828" y="98603"/>
                    <a:pt x="1078828" y="134193"/>
                  </a:cubicBezTo>
                  <a:lnTo>
                    <a:pt x="1078828" y="1006723"/>
                  </a:lnTo>
                  <a:cubicBezTo>
                    <a:pt x="1078828" y="1080836"/>
                    <a:pt x="1018748" y="1140916"/>
                    <a:pt x="944635" y="1140916"/>
                  </a:cubicBezTo>
                  <a:lnTo>
                    <a:pt x="134193" y="1140916"/>
                  </a:lnTo>
                  <a:cubicBezTo>
                    <a:pt x="98603" y="1140916"/>
                    <a:pt x="64470" y="1126778"/>
                    <a:pt x="39304" y="1101612"/>
                  </a:cubicBezTo>
                  <a:cubicBezTo>
                    <a:pt x="14138" y="1076446"/>
                    <a:pt x="0" y="1042313"/>
                    <a:pt x="0" y="1006723"/>
                  </a:cubicBezTo>
                  <a:lnTo>
                    <a:pt x="0" y="134193"/>
                  </a:lnTo>
                  <a:cubicBezTo>
                    <a:pt x="0" y="98603"/>
                    <a:pt x="14138" y="64470"/>
                    <a:pt x="39304" y="39304"/>
                  </a:cubicBezTo>
                  <a:cubicBezTo>
                    <a:pt x="64470" y="14138"/>
                    <a:pt x="98603" y="0"/>
                    <a:pt x="134193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78828" cy="116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03363" y="3447896"/>
            <a:ext cx="4707005" cy="4977899"/>
            <a:chOff x="0" y="0"/>
            <a:chExt cx="1078828" cy="11409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8828" cy="1140916"/>
            </a:xfrm>
            <a:custGeom>
              <a:avLst/>
              <a:gdLst/>
              <a:ahLst/>
              <a:cxnLst/>
              <a:rect l="l" t="t" r="r" b="b"/>
              <a:pathLst>
                <a:path w="1078828" h="1140916">
                  <a:moveTo>
                    <a:pt x="116778" y="0"/>
                  </a:moveTo>
                  <a:lnTo>
                    <a:pt x="962049" y="0"/>
                  </a:lnTo>
                  <a:cubicBezTo>
                    <a:pt x="1026544" y="0"/>
                    <a:pt x="1078828" y="52283"/>
                    <a:pt x="1078828" y="116778"/>
                  </a:cubicBezTo>
                  <a:lnTo>
                    <a:pt x="1078828" y="1024137"/>
                  </a:lnTo>
                  <a:cubicBezTo>
                    <a:pt x="1078828" y="1088632"/>
                    <a:pt x="1026544" y="1140916"/>
                    <a:pt x="962049" y="1140916"/>
                  </a:cubicBezTo>
                  <a:lnTo>
                    <a:pt x="116778" y="1140916"/>
                  </a:lnTo>
                  <a:cubicBezTo>
                    <a:pt x="85807" y="1140916"/>
                    <a:pt x="56104" y="1128612"/>
                    <a:pt x="34204" y="1106712"/>
                  </a:cubicBezTo>
                  <a:cubicBezTo>
                    <a:pt x="12303" y="1084812"/>
                    <a:pt x="0" y="1055109"/>
                    <a:pt x="0" y="1024137"/>
                  </a:cubicBezTo>
                  <a:lnTo>
                    <a:pt x="0" y="116778"/>
                  </a:lnTo>
                  <a:cubicBezTo>
                    <a:pt x="0" y="52283"/>
                    <a:pt x="52283" y="0"/>
                    <a:pt x="116778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078828" cy="116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80994" y="3770888"/>
            <a:ext cx="4096174" cy="4331915"/>
            <a:chOff x="0" y="0"/>
            <a:chExt cx="1078828" cy="11409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8828" cy="1140916"/>
            </a:xfrm>
            <a:custGeom>
              <a:avLst/>
              <a:gdLst/>
              <a:ahLst/>
              <a:cxnLst/>
              <a:rect l="l" t="t" r="r" b="b"/>
              <a:pathLst>
                <a:path w="1078828" h="1140916">
                  <a:moveTo>
                    <a:pt x="134193" y="0"/>
                  </a:moveTo>
                  <a:lnTo>
                    <a:pt x="944635" y="0"/>
                  </a:lnTo>
                  <a:cubicBezTo>
                    <a:pt x="980225" y="0"/>
                    <a:pt x="1014358" y="14138"/>
                    <a:pt x="1039524" y="39304"/>
                  </a:cubicBezTo>
                  <a:cubicBezTo>
                    <a:pt x="1064690" y="64470"/>
                    <a:pt x="1078828" y="98603"/>
                    <a:pt x="1078828" y="134193"/>
                  </a:cubicBezTo>
                  <a:lnTo>
                    <a:pt x="1078828" y="1006723"/>
                  </a:lnTo>
                  <a:cubicBezTo>
                    <a:pt x="1078828" y="1080836"/>
                    <a:pt x="1018748" y="1140916"/>
                    <a:pt x="944635" y="1140916"/>
                  </a:cubicBezTo>
                  <a:lnTo>
                    <a:pt x="134193" y="1140916"/>
                  </a:lnTo>
                  <a:cubicBezTo>
                    <a:pt x="98603" y="1140916"/>
                    <a:pt x="64470" y="1126778"/>
                    <a:pt x="39304" y="1101612"/>
                  </a:cubicBezTo>
                  <a:cubicBezTo>
                    <a:pt x="14138" y="1076446"/>
                    <a:pt x="0" y="1042313"/>
                    <a:pt x="0" y="1006723"/>
                  </a:cubicBezTo>
                  <a:lnTo>
                    <a:pt x="0" y="134193"/>
                  </a:lnTo>
                  <a:cubicBezTo>
                    <a:pt x="0" y="98603"/>
                    <a:pt x="14138" y="64470"/>
                    <a:pt x="39304" y="39304"/>
                  </a:cubicBezTo>
                  <a:cubicBezTo>
                    <a:pt x="64470" y="14138"/>
                    <a:pt x="98603" y="0"/>
                    <a:pt x="134193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078828" cy="116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02839" y="7036977"/>
            <a:ext cx="1046614" cy="936276"/>
          </a:xfrm>
          <a:custGeom>
            <a:avLst/>
            <a:gdLst/>
            <a:ahLst/>
            <a:cxnLst/>
            <a:rect l="l" t="t" r="r" b="b"/>
            <a:pathLst>
              <a:path w="1046614" h="936276">
                <a:moveTo>
                  <a:pt x="0" y="0"/>
                </a:moveTo>
                <a:lnTo>
                  <a:pt x="1046614" y="0"/>
                </a:lnTo>
                <a:lnTo>
                  <a:pt x="1046614" y="936276"/>
                </a:lnTo>
                <a:lnTo>
                  <a:pt x="0" y="936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24305" t="-33779" r="-19886" b="-2740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3867946" y="6906439"/>
            <a:ext cx="1072768" cy="897940"/>
          </a:xfrm>
          <a:custGeom>
            <a:avLst/>
            <a:gdLst/>
            <a:ahLst/>
            <a:cxnLst/>
            <a:rect l="l" t="t" r="r" b="b"/>
            <a:pathLst>
              <a:path w="1072768" h="897940">
                <a:moveTo>
                  <a:pt x="0" y="0"/>
                </a:moveTo>
                <a:lnTo>
                  <a:pt x="1072769" y="0"/>
                </a:lnTo>
                <a:lnTo>
                  <a:pt x="1072769" y="897940"/>
                </a:lnTo>
                <a:lnTo>
                  <a:pt x="0" y="897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964" t="-28608" r="-17104" b="-3036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2379322" y="6906439"/>
            <a:ext cx="843845" cy="802548"/>
          </a:xfrm>
          <a:custGeom>
            <a:avLst/>
            <a:gdLst/>
            <a:ahLst/>
            <a:cxnLst/>
            <a:rect l="l" t="t" r="r" b="b"/>
            <a:pathLst>
              <a:path w="843845" h="802548">
                <a:moveTo>
                  <a:pt x="0" y="0"/>
                </a:moveTo>
                <a:lnTo>
                  <a:pt x="843845" y="0"/>
                </a:lnTo>
                <a:lnTo>
                  <a:pt x="843845" y="802548"/>
                </a:lnTo>
                <a:lnTo>
                  <a:pt x="0" y="80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66" b="-97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558755" y="478874"/>
            <a:ext cx="1436990" cy="549826"/>
          </a:xfrm>
          <a:custGeom>
            <a:avLst/>
            <a:gdLst/>
            <a:ahLst/>
            <a:cxnLst/>
            <a:rect l="l" t="t" r="r" b="b"/>
            <a:pathLst>
              <a:path w="1436990" h="549826">
                <a:moveTo>
                  <a:pt x="0" y="0"/>
                </a:moveTo>
                <a:lnTo>
                  <a:pt x="1436989" y="0"/>
                </a:lnTo>
                <a:lnTo>
                  <a:pt x="1436989" y="549826"/>
                </a:lnTo>
                <a:lnTo>
                  <a:pt x="0" y="549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13292662" y="6906439"/>
            <a:ext cx="437944" cy="627877"/>
          </a:xfrm>
          <a:custGeom>
            <a:avLst/>
            <a:gdLst/>
            <a:ahLst/>
            <a:cxnLst/>
            <a:rect l="l" t="t" r="r" b="b"/>
            <a:pathLst>
              <a:path w="437944" h="627877">
                <a:moveTo>
                  <a:pt x="0" y="0"/>
                </a:moveTo>
                <a:lnTo>
                  <a:pt x="437945" y="0"/>
                </a:lnTo>
                <a:lnTo>
                  <a:pt x="437945" y="627877"/>
                </a:lnTo>
                <a:lnTo>
                  <a:pt x="0" y="6278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6" name="Group 16"/>
          <p:cNvGrpSpPr/>
          <p:nvPr/>
        </p:nvGrpSpPr>
        <p:grpSpPr>
          <a:xfrm>
            <a:off x="17491799" y="8458418"/>
            <a:ext cx="951769" cy="799882"/>
            <a:chOff x="0" y="0"/>
            <a:chExt cx="96714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67140" cy="812800"/>
            </a:xfrm>
            <a:custGeom>
              <a:avLst/>
              <a:gdLst/>
              <a:ahLst/>
              <a:cxnLst/>
              <a:rect l="l" t="t" r="r" b="b"/>
              <a:pathLst>
                <a:path w="967140" h="812800">
                  <a:moveTo>
                    <a:pt x="81342" y="0"/>
                  </a:moveTo>
                  <a:lnTo>
                    <a:pt x="885798" y="0"/>
                  </a:lnTo>
                  <a:cubicBezTo>
                    <a:pt x="907371" y="0"/>
                    <a:pt x="928061" y="8570"/>
                    <a:pt x="943315" y="23825"/>
                  </a:cubicBezTo>
                  <a:cubicBezTo>
                    <a:pt x="958570" y="39079"/>
                    <a:pt x="967140" y="59769"/>
                    <a:pt x="967140" y="81342"/>
                  </a:cubicBezTo>
                  <a:lnTo>
                    <a:pt x="967140" y="731458"/>
                  </a:lnTo>
                  <a:cubicBezTo>
                    <a:pt x="967140" y="776382"/>
                    <a:pt x="930722" y="812800"/>
                    <a:pt x="885798" y="812800"/>
                  </a:cubicBezTo>
                  <a:lnTo>
                    <a:pt x="81342" y="812800"/>
                  </a:lnTo>
                  <a:cubicBezTo>
                    <a:pt x="59769" y="812800"/>
                    <a:pt x="39079" y="804230"/>
                    <a:pt x="23825" y="788975"/>
                  </a:cubicBezTo>
                  <a:cubicBezTo>
                    <a:pt x="8570" y="773721"/>
                    <a:pt x="0" y="753031"/>
                    <a:pt x="0" y="731458"/>
                  </a:cubicBezTo>
                  <a:lnTo>
                    <a:pt x="0" y="81342"/>
                  </a:lnTo>
                  <a:cubicBezTo>
                    <a:pt x="0" y="59769"/>
                    <a:pt x="8570" y="39079"/>
                    <a:pt x="23825" y="23825"/>
                  </a:cubicBezTo>
                  <a:cubicBezTo>
                    <a:pt x="39079" y="8570"/>
                    <a:pt x="59769" y="0"/>
                    <a:pt x="81342" y="0"/>
                  </a:cubicBezTo>
                  <a:close/>
                </a:path>
              </a:pathLst>
            </a:custGeom>
            <a:solidFill>
              <a:srgbClr val="3A6AD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9671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4140492" y="6933576"/>
            <a:ext cx="2124459" cy="573604"/>
          </a:xfrm>
          <a:custGeom>
            <a:avLst/>
            <a:gdLst/>
            <a:ahLst/>
            <a:cxnLst/>
            <a:rect l="l" t="t" r="r" b="b"/>
            <a:pathLst>
              <a:path w="2124459" h="573604">
                <a:moveTo>
                  <a:pt x="0" y="0"/>
                </a:moveTo>
                <a:lnTo>
                  <a:pt x="2124459" y="0"/>
                </a:lnTo>
                <a:lnTo>
                  <a:pt x="2124459" y="573604"/>
                </a:lnTo>
                <a:lnTo>
                  <a:pt x="0" y="57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TextBox 20"/>
          <p:cNvSpPr txBox="1"/>
          <p:nvPr/>
        </p:nvSpPr>
        <p:spPr>
          <a:xfrm>
            <a:off x="13099859" y="4123562"/>
            <a:ext cx="3165092" cy="1027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sz="3999" b="1" spc="-18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Busca y reserva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33702" y="2033950"/>
            <a:ext cx="9820596" cy="91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 mismo plan se reparte entre apps, y ahí es donde se atasca.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75627" y="364574"/>
            <a:ext cx="8136745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DESCUBRIR ES FÁCIL.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DECIDIR ES LO </a:t>
            </a:r>
            <a:r>
              <a:rPr lang="en-US" sz="3999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DIFÍCIL</a:t>
            </a: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929536" y="9172575"/>
            <a:ext cx="6428929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 plan. </a:t>
            </a: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 momentos</a:t>
            </a: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Hasta 5</a:t>
            </a: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apps</a:t>
            </a: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67234" y="5687199"/>
            <a:ext cx="3123695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spc="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Haces scroll. Guardas. No vuelves.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34891" y="5633096"/>
            <a:ext cx="3873517" cy="909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9"/>
              </a:lnSpc>
              <a:spcBef>
                <a:spcPct val="0"/>
              </a:spcBef>
            </a:pPr>
            <a:r>
              <a:rPr lang="en-US" sz="2528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Todo el mundo opina. Nadie decide.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906649" y="5681675"/>
            <a:ext cx="3551513" cy="782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spc="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Demasiadas opciones, ninguna decisión clara.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674380" y="8710688"/>
            <a:ext cx="442747" cy="25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"/>
              </a:lnSpc>
              <a:spcBef>
                <a:spcPct val="0"/>
              </a:spcBef>
            </a:pPr>
            <a:r>
              <a:rPr lang="en-US" sz="146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865740" y="4361687"/>
            <a:ext cx="3526683" cy="551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4000" b="1" spc="-188">
                <a:solidFill>
                  <a:srgbClr val="FFFDFE"/>
                </a:solidFill>
                <a:latin typeface="Poppins Bold"/>
                <a:ea typeface="Poppins Bold"/>
                <a:cs typeface="Poppins Bold"/>
                <a:sym typeface="Poppins Bold"/>
              </a:rPr>
              <a:t>Inspírate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111495" y="3863689"/>
            <a:ext cx="4090741" cy="117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596" b="1" spc="-21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Coordínate en grupo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1827">
                <a:alpha val="100000"/>
              </a:srgbClr>
            </a:gs>
            <a:gs pos="100000">
              <a:srgbClr val="142242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755" y="478874"/>
            <a:ext cx="1436990" cy="549826"/>
          </a:xfrm>
          <a:custGeom>
            <a:avLst/>
            <a:gdLst/>
            <a:ahLst/>
            <a:cxnLst/>
            <a:rect l="l" t="t" r="r" b="b"/>
            <a:pathLst>
              <a:path w="1436990" h="549826">
                <a:moveTo>
                  <a:pt x="0" y="0"/>
                </a:moveTo>
                <a:lnTo>
                  <a:pt x="1436989" y="0"/>
                </a:lnTo>
                <a:lnTo>
                  <a:pt x="1436989" y="549826"/>
                </a:lnTo>
                <a:lnTo>
                  <a:pt x="0" y="54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17491799" y="8458418"/>
            <a:ext cx="951769" cy="799882"/>
            <a:chOff x="0" y="0"/>
            <a:chExt cx="96714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67140" cy="812800"/>
            </a:xfrm>
            <a:custGeom>
              <a:avLst/>
              <a:gdLst/>
              <a:ahLst/>
              <a:cxnLst/>
              <a:rect l="l" t="t" r="r" b="b"/>
              <a:pathLst>
                <a:path w="967140" h="812800">
                  <a:moveTo>
                    <a:pt x="81342" y="0"/>
                  </a:moveTo>
                  <a:lnTo>
                    <a:pt x="885798" y="0"/>
                  </a:lnTo>
                  <a:cubicBezTo>
                    <a:pt x="907371" y="0"/>
                    <a:pt x="928061" y="8570"/>
                    <a:pt x="943315" y="23825"/>
                  </a:cubicBezTo>
                  <a:cubicBezTo>
                    <a:pt x="958570" y="39079"/>
                    <a:pt x="967140" y="59769"/>
                    <a:pt x="967140" y="81342"/>
                  </a:cubicBezTo>
                  <a:lnTo>
                    <a:pt x="967140" y="731458"/>
                  </a:lnTo>
                  <a:cubicBezTo>
                    <a:pt x="967140" y="776382"/>
                    <a:pt x="930722" y="812800"/>
                    <a:pt x="885798" y="812800"/>
                  </a:cubicBezTo>
                  <a:lnTo>
                    <a:pt x="81342" y="812800"/>
                  </a:lnTo>
                  <a:cubicBezTo>
                    <a:pt x="59769" y="812800"/>
                    <a:pt x="39079" y="804230"/>
                    <a:pt x="23825" y="788975"/>
                  </a:cubicBezTo>
                  <a:cubicBezTo>
                    <a:pt x="8570" y="773721"/>
                    <a:pt x="0" y="753031"/>
                    <a:pt x="0" y="731458"/>
                  </a:cubicBezTo>
                  <a:lnTo>
                    <a:pt x="0" y="81342"/>
                  </a:lnTo>
                  <a:cubicBezTo>
                    <a:pt x="0" y="59769"/>
                    <a:pt x="8570" y="39079"/>
                    <a:pt x="23825" y="23825"/>
                  </a:cubicBezTo>
                  <a:cubicBezTo>
                    <a:pt x="39079" y="8570"/>
                    <a:pt x="59769" y="0"/>
                    <a:pt x="81342" y="0"/>
                  </a:cubicBezTo>
                  <a:close/>
                </a:path>
              </a:pathLst>
            </a:custGeom>
            <a:solidFill>
              <a:srgbClr val="3A6AD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671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38913" y="4096437"/>
            <a:ext cx="3321269" cy="2728278"/>
            <a:chOff x="0" y="0"/>
            <a:chExt cx="780652" cy="6412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0652" cy="641271"/>
            </a:xfrm>
            <a:custGeom>
              <a:avLst/>
              <a:gdLst/>
              <a:ahLst/>
              <a:cxnLst/>
              <a:rect l="l" t="t" r="r" b="b"/>
              <a:pathLst>
                <a:path w="780652" h="641271">
                  <a:moveTo>
                    <a:pt x="39627" y="0"/>
                  </a:moveTo>
                  <a:lnTo>
                    <a:pt x="741025" y="0"/>
                  </a:lnTo>
                  <a:cubicBezTo>
                    <a:pt x="751534" y="0"/>
                    <a:pt x="761614" y="4175"/>
                    <a:pt x="769045" y="11607"/>
                  </a:cubicBezTo>
                  <a:cubicBezTo>
                    <a:pt x="776477" y="19038"/>
                    <a:pt x="780652" y="29117"/>
                    <a:pt x="780652" y="39627"/>
                  </a:cubicBezTo>
                  <a:lnTo>
                    <a:pt x="780652" y="601644"/>
                  </a:lnTo>
                  <a:cubicBezTo>
                    <a:pt x="780652" y="612154"/>
                    <a:pt x="776477" y="622233"/>
                    <a:pt x="769045" y="629665"/>
                  </a:cubicBezTo>
                  <a:cubicBezTo>
                    <a:pt x="761614" y="637096"/>
                    <a:pt x="751534" y="641271"/>
                    <a:pt x="741025" y="641271"/>
                  </a:cubicBezTo>
                  <a:lnTo>
                    <a:pt x="39627" y="641271"/>
                  </a:lnTo>
                  <a:cubicBezTo>
                    <a:pt x="29117" y="641271"/>
                    <a:pt x="19038" y="637096"/>
                    <a:pt x="11607" y="629665"/>
                  </a:cubicBezTo>
                  <a:cubicBezTo>
                    <a:pt x="4175" y="622233"/>
                    <a:pt x="0" y="612154"/>
                    <a:pt x="0" y="601644"/>
                  </a:cubicBezTo>
                  <a:lnTo>
                    <a:pt x="0" y="39627"/>
                  </a:lnTo>
                  <a:cubicBezTo>
                    <a:pt x="0" y="29117"/>
                    <a:pt x="4175" y="19038"/>
                    <a:pt x="11607" y="11607"/>
                  </a:cubicBezTo>
                  <a:cubicBezTo>
                    <a:pt x="19038" y="4175"/>
                    <a:pt x="29117" y="0"/>
                    <a:pt x="39627" y="0"/>
                  </a:cubicBezTo>
                  <a:close/>
                </a:path>
              </a:pathLst>
            </a:custGeom>
            <a:solidFill>
              <a:srgbClr val="004AAD">
                <a:alpha val="60000"/>
              </a:srgbClr>
            </a:solidFill>
            <a:ln w="76200" cap="sq">
              <a:solidFill>
                <a:srgbClr val="38B6FF">
                  <a:alpha val="6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780652" cy="698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128065" y="3744778"/>
            <a:ext cx="4027444" cy="3372119"/>
            <a:chOff x="0" y="0"/>
            <a:chExt cx="749197" cy="6272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9197" cy="627292"/>
            </a:xfrm>
            <a:custGeom>
              <a:avLst/>
              <a:gdLst/>
              <a:ahLst/>
              <a:cxnLst/>
              <a:rect l="l" t="t" r="r" b="b"/>
              <a:pathLst>
                <a:path w="749197" h="627292">
                  <a:moveTo>
                    <a:pt x="32679" y="0"/>
                  </a:moveTo>
                  <a:lnTo>
                    <a:pt x="716518" y="0"/>
                  </a:lnTo>
                  <a:cubicBezTo>
                    <a:pt x="725185" y="0"/>
                    <a:pt x="733497" y="3443"/>
                    <a:pt x="739626" y="9571"/>
                  </a:cubicBezTo>
                  <a:cubicBezTo>
                    <a:pt x="745754" y="15700"/>
                    <a:pt x="749197" y="24012"/>
                    <a:pt x="749197" y="32679"/>
                  </a:cubicBezTo>
                  <a:lnTo>
                    <a:pt x="749197" y="594613"/>
                  </a:lnTo>
                  <a:cubicBezTo>
                    <a:pt x="749197" y="612661"/>
                    <a:pt x="734566" y="627292"/>
                    <a:pt x="716518" y="627292"/>
                  </a:cubicBezTo>
                  <a:lnTo>
                    <a:pt x="32679" y="627292"/>
                  </a:lnTo>
                  <a:cubicBezTo>
                    <a:pt x="24012" y="627292"/>
                    <a:pt x="15700" y="623849"/>
                    <a:pt x="9571" y="617720"/>
                  </a:cubicBezTo>
                  <a:cubicBezTo>
                    <a:pt x="3443" y="611592"/>
                    <a:pt x="0" y="603280"/>
                    <a:pt x="0" y="594613"/>
                  </a:cubicBezTo>
                  <a:lnTo>
                    <a:pt x="0" y="32679"/>
                  </a:lnTo>
                  <a:cubicBezTo>
                    <a:pt x="0" y="24012"/>
                    <a:pt x="3443" y="15700"/>
                    <a:pt x="9571" y="9571"/>
                  </a:cubicBezTo>
                  <a:cubicBezTo>
                    <a:pt x="15700" y="3443"/>
                    <a:pt x="24012" y="0"/>
                    <a:pt x="32679" y="0"/>
                  </a:cubicBezTo>
                  <a:close/>
                </a:path>
              </a:pathLst>
            </a:custGeom>
            <a:solidFill>
              <a:srgbClr val="004AAD">
                <a:alpha val="60000"/>
              </a:srgbClr>
            </a:solidFill>
            <a:ln w="76200" cap="sq">
              <a:solidFill>
                <a:srgbClr val="38B6FF">
                  <a:alpha val="6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749197" cy="684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27818" y="4096437"/>
            <a:ext cx="3321269" cy="2728278"/>
            <a:chOff x="0" y="0"/>
            <a:chExt cx="780652" cy="64127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0652" cy="641271"/>
            </a:xfrm>
            <a:custGeom>
              <a:avLst/>
              <a:gdLst/>
              <a:ahLst/>
              <a:cxnLst/>
              <a:rect l="l" t="t" r="r" b="b"/>
              <a:pathLst>
                <a:path w="780652" h="641271">
                  <a:moveTo>
                    <a:pt x="39627" y="0"/>
                  </a:moveTo>
                  <a:lnTo>
                    <a:pt x="741025" y="0"/>
                  </a:lnTo>
                  <a:cubicBezTo>
                    <a:pt x="751534" y="0"/>
                    <a:pt x="761614" y="4175"/>
                    <a:pt x="769045" y="11607"/>
                  </a:cubicBezTo>
                  <a:cubicBezTo>
                    <a:pt x="776477" y="19038"/>
                    <a:pt x="780652" y="29117"/>
                    <a:pt x="780652" y="39627"/>
                  </a:cubicBezTo>
                  <a:lnTo>
                    <a:pt x="780652" y="601644"/>
                  </a:lnTo>
                  <a:cubicBezTo>
                    <a:pt x="780652" y="612154"/>
                    <a:pt x="776477" y="622233"/>
                    <a:pt x="769045" y="629665"/>
                  </a:cubicBezTo>
                  <a:cubicBezTo>
                    <a:pt x="761614" y="637096"/>
                    <a:pt x="751534" y="641271"/>
                    <a:pt x="741025" y="641271"/>
                  </a:cubicBezTo>
                  <a:lnTo>
                    <a:pt x="39627" y="641271"/>
                  </a:lnTo>
                  <a:cubicBezTo>
                    <a:pt x="29117" y="641271"/>
                    <a:pt x="19038" y="637096"/>
                    <a:pt x="11607" y="629665"/>
                  </a:cubicBezTo>
                  <a:cubicBezTo>
                    <a:pt x="4175" y="622233"/>
                    <a:pt x="0" y="612154"/>
                    <a:pt x="0" y="601644"/>
                  </a:cubicBezTo>
                  <a:lnTo>
                    <a:pt x="0" y="39627"/>
                  </a:lnTo>
                  <a:cubicBezTo>
                    <a:pt x="0" y="29117"/>
                    <a:pt x="4175" y="19038"/>
                    <a:pt x="11607" y="11607"/>
                  </a:cubicBezTo>
                  <a:cubicBezTo>
                    <a:pt x="19038" y="4175"/>
                    <a:pt x="29117" y="0"/>
                    <a:pt x="39627" y="0"/>
                  </a:cubicBezTo>
                  <a:close/>
                </a:path>
              </a:pathLst>
            </a:custGeom>
            <a:solidFill>
              <a:srgbClr val="004AAD">
                <a:alpha val="60000"/>
              </a:srgbClr>
            </a:solidFill>
            <a:ln w="76200" cap="sq">
              <a:solidFill>
                <a:srgbClr val="38B6FF">
                  <a:alpha val="6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780652" cy="698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8576" y="2019044"/>
            <a:ext cx="15730848" cy="509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 fricción no se reduce con más opciones, sino con mejor señal compartida.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674380" y="8710688"/>
            <a:ext cx="442747" cy="25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"/>
              </a:lnSpc>
              <a:spcBef>
                <a:spcPct val="0"/>
              </a:spcBef>
            </a:pPr>
            <a:r>
              <a:rPr lang="en-US" sz="146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86438" y="8560544"/>
            <a:ext cx="10715124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spc="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Sin señal, gana el </a:t>
            </a:r>
            <a:r>
              <a:rPr lang="en-US" sz="2799" b="1" spc="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“me da igual”</a:t>
            </a:r>
            <a:r>
              <a:rPr lang="en-US" sz="2799" spc="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6215" y="4484172"/>
            <a:ext cx="4946666" cy="42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4"/>
              </a:lnSpc>
              <a:spcBef>
                <a:spcPct val="0"/>
              </a:spcBef>
            </a:pPr>
            <a:r>
              <a:rPr lang="en-US" sz="2353" b="1" spc="7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Guardados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16648" y="4242741"/>
            <a:ext cx="6250278" cy="526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2"/>
              </a:lnSpc>
              <a:spcBef>
                <a:spcPct val="0"/>
              </a:spcBef>
            </a:pPr>
            <a:r>
              <a:rPr lang="en-US" sz="2973" b="1" spc="8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Quiero ir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615120" y="4484172"/>
            <a:ext cx="4946666" cy="42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4"/>
              </a:lnSpc>
              <a:spcBef>
                <a:spcPct val="0"/>
              </a:spcBef>
            </a:pPr>
            <a:r>
              <a:rPr lang="en-US" sz="2353" b="1" spc="7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He ido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26215" y="4960060"/>
            <a:ext cx="4946666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1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016648" y="4837542"/>
            <a:ext cx="6250278" cy="905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  <a:spcBef>
                <a:spcPct val="0"/>
              </a:spcBef>
            </a:pPr>
            <a:r>
              <a:rPr lang="en-US" sz="5054" b="1" spc="1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615120" y="4960060"/>
            <a:ext cx="4946666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1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26215" y="5900932"/>
            <a:ext cx="4946666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spc="6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Sin señal compartida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016648" y="6020829"/>
            <a:ext cx="6250278" cy="47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4"/>
              </a:lnSpc>
              <a:spcBef>
                <a:spcPct val="0"/>
              </a:spcBef>
            </a:pPr>
            <a:r>
              <a:rPr lang="en-US" sz="2653" b="1" spc="7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Sin consenso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615120" y="5900932"/>
            <a:ext cx="4946666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spc="6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 Sin contexto real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93308" y="914400"/>
            <a:ext cx="15096958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CUANDO DECIDES SOLO, ELIGES. EN GRUPO, </a:t>
            </a:r>
            <a:r>
              <a:rPr lang="en-US" sz="3999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DUDAS</a:t>
            </a: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1827">
                <a:alpha val="100000"/>
              </a:srgbClr>
            </a:gs>
            <a:gs pos="100000">
              <a:srgbClr val="142242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755" y="478874"/>
            <a:ext cx="1436990" cy="549826"/>
          </a:xfrm>
          <a:custGeom>
            <a:avLst/>
            <a:gdLst/>
            <a:ahLst/>
            <a:cxnLst/>
            <a:rect l="l" t="t" r="r" b="b"/>
            <a:pathLst>
              <a:path w="1436990" h="549826">
                <a:moveTo>
                  <a:pt x="0" y="0"/>
                </a:moveTo>
                <a:lnTo>
                  <a:pt x="1436989" y="0"/>
                </a:lnTo>
                <a:lnTo>
                  <a:pt x="1436989" y="549826"/>
                </a:lnTo>
                <a:lnTo>
                  <a:pt x="0" y="54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3053944" y="3658079"/>
            <a:ext cx="3569879" cy="3790334"/>
            <a:chOff x="0" y="0"/>
            <a:chExt cx="1105777" cy="1174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5777" cy="1174063"/>
            </a:xfrm>
            <a:custGeom>
              <a:avLst/>
              <a:gdLst/>
              <a:ahLst/>
              <a:cxnLst/>
              <a:rect l="l" t="t" r="r" b="b"/>
              <a:pathLst>
                <a:path w="1105777" h="1174063">
                  <a:moveTo>
                    <a:pt x="153976" y="0"/>
                  </a:moveTo>
                  <a:lnTo>
                    <a:pt x="951801" y="0"/>
                  </a:lnTo>
                  <a:cubicBezTo>
                    <a:pt x="992638" y="0"/>
                    <a:pt x="1031802" y="16222"/>
                    <a:pt x="1060678" y="45099"/>
                  </a:cubicBezTo>
                  <a:cubicBezTo>
                    <a:pt x="1089555" y="73975"/>
                    <a:pt x="1105777" y="113139"/>
                    <a:pt x="1105777" y="153976"/>
                  </a:cubicBezTo>
                  <a:lnTo>
                    <a:pt x="1105777" y="1020087"/>
                  </a:lnTo>
                  <a:cubicBezTo>
                    <a:pt x="1105777" y="1060924"/>
                    <a:pt x="1089555" y="1100089"/>
                    <a:pt x="1060678" y="1128965"/>
                  </a:cubicBezTo>
                  <a:cubicBezTo>
                    <a:pt x="1031802" y="1157841"/>
                    <a:pt x="992638" y="1174063"/>
                    <a:pt x="951801" y="1174063"/>
                  </a:cubicBezTo>
                  <a:lnTo>
                    <a:pt x="153976" y="1174063"/>
                  </a:lnTo>
                  <a:cubicBezTo>
                    <a:pt x="113139" y="1174063"/>
                    <a:pt x="73975" y="1157841"/>
                    <a:pt x="45099" y="1128965"/>
                  </a:cubicBezTo>
                  <a:cubicBezTo>
                    <a:pt x="16222" y="1100089"/>
                    <a:pt x="0" y="1060924"/>
                    <a:pt x="0" y="1020087"/>
                  </a:cubicBezTo>
                  <a:lnTo>
                    <a:pt x="0" y="153976"/>
                  </a:lnTo>
                  <a:cubicBezTo>
                    <a:pt x="0" y="113139"/>
                    <a:pt x="16222" y="73975"/>
                    <a:pt x="45099" y="45099"/>
                  </a:cubicBezTo>
                  <a:cubicBezTo>
                    <a:pt x="73975" y="16222"/>
                    <a:pt x="113139" y="0"/>
                    <a:pt x="153976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105777" cy="1202638"/>
            </a:xfrm>
            <a:prstGeom prst="rect">
              <a:avLst/>
            </a:prstGeom>
          </p:spPr>
          <p:txBody>
            <a:bodyPr lIns="39391" tIns="39391" rIns="39391" bIns="39391" rtlCol="0" anchor="ctr"/>
            <a:lstStyle/>
            <a:p>
              <a:pPr algn="ctr">
                <a:lnSpc>
                  <a:spcPts val="201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53814" y="3185188"/>
            <a:ext cx="3980372" cy="4263225"/>
            <a:chOff x="0" y="0"/>
            <a:chExt cx="1188812" cy="12732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8812" cy="1273292"/>
            </a:xfrm>
            <a:custGeom>
              <a:avLst/>
              <a:gdLst/>
              <a:ahLst/>
              <a:cxnLst/>
              <a:rect l="l" t="t" r="r" b="b"/>
              <a:pathLst>
                <a:path w="1188812" h="1273292">
                  <a:moveTo>
                    <a:pt x="138097" y="0"/>
                  </a:moveTo>
                  <a:lnTo>
                    <a:pt x="1050716" y="0"/>
                  </a:lnTo>
                  <a:cubicBezTo>
                    <a:pt x="1087341" y="0"/>
                    <a:pt x="1122466" y="14549"/>
                    <a:pt x="1148365" y="40448"/>
                  </a:cubicBezTo>
                  <a:cubicBezTo>
                    <a:pt x="1174263" y="66346"/>
                    <a:pt x="1188812" y="101471"/>
                    <a:pt x="1188812" y="138097"/>
                  </a:cubicBezTo>
                  <a:lnTo>
                    <a:pt x="1188812" y="1135195"/>
                  </a:lnTo>
                  <a:cubicBezTo>
                    <a:pt x="1188812" y="1211464"/>
                    <a:pt x="1126984" y="1273292"/>
                    <a:pt x="1050716" y="1273292"/>
                  </a:cubicBezTo>
                  <a:lnTo>
                    <a:pt x="138097" y="1273292"/>
                  </a:lnTo>
                  <a:cubicBezTo>
                    <a:pt x="101471" y="1273292"/>
                    <a:pt x="66346" y="1258742"/>
                    <a:pt x="40448" y="1232844"/>
                  </a:cubicBezTo>
                  <a:cubicBezTo>
                    <a:pt x="14549" y="1206946"/>
                    <a:pt x="0" y="1171820"/>
                    <a:pt x="0" y="1135195"/>
                  </a:cubicBezTo>
                  <a:lnTo>
                    <a:pt x="0" y="138097"/>
                  </a:lnTo>
                  <a:cubicBezTo>
                    <a:pt x="0" y="61828"/>
                    <a:pt x="61828" y="0"/>
                    <a:pt x="138097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lgDash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88812" cy="1301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491799" y="8458418"/>
            <a:ext cx="951769" cy="799882"/>
            <a:chOff x="0" y="0"/>
            <a:chExt cx="96714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7140" cy="812800"/>
            </a:xfrm>
            <a:custGeom>
              <a:avLst/>
              <a:gdLst/>
              <a:ahLst/>
              <a:cxnLst/>
              <a:rect l="l" t="t" r="r" b="b"/>
              <a:pathLst>
                <a:path w="967140" h="812800">
                  <a:moveTo>
                    <a:pt x="81342" y="0"/>
                  </a:moveTo>
                  <a:lnTo>
                    <a:pt x="885798" y="0"/>
                  </a:lnTo>
                  <a:cubicBezTo>
                    <a:pt x="907371" y="0"/>
                    <a:pt x="928061" y="8570"/>
                    <a:pt x="943315" y="23825"/>
                  </a:cubicBezTo>
                  <a:cubicBezTo>
                    <a:pt x="958570" y="39079"/>
                    <a:pt x="967140" y="59769"/>
                    <a:pt x="967140" y="81342"/>
                  </a:cubicBezTo>
                  <a:lnTo>
                    <a:pt x="967140" y="731458"/>
                  </a:lnTo>
                  <a:cubicBezTo>
                    <a:pt x="967140" y="776382"/>
                    <a:pt x="930722" y="812800"/>
                    <a:pt x="885798" y="812800"/>
                  </a:cubicBezTo>
                  <a:lnTo>
                    <a:pt x="81342" y="812800"/>
                  </a:lnTo>
                  <a:cubicBezTo>
                    <a:pt x="59769" y="812800"/>
                    <a:pt x="39079" y="804230"/>
                    <a:pt x="23825" y="788975"/>
                  </a:cubicBezTo>
                  <a:cubicBezTo>
                    <a:pt x="8570" y="773721"/>
                    <a:pt x="0" y="753031"/>
                    <a:pt x="0" y="731458"/>
                  </a:cubicBezTo>
                  <a:lnTo>
                    <a:pt x="0" y="81342"/>
                  </a:lnTo>
                  <a:cubicBezTo>
                    <a:pt x="0" y="59769"/>
                    <a:pt x="8570" y="39079"/>
                    <a:pt x="23825" y="23825"/>
                  </a:cubicBezTo>
                  <a:cubicBezTo>
                    <a:pt x="39079" y="8570"/>
                    <a:pt x="59769" y="0"/>
                    <a:pt x="81342" y="0"/>
                  </a:cubicBezTo>
                  <a:close/>
                </a:path>
              </a:pathLst>
            </a:custGeom>
            <a:solidFill>
              <a:srgbClr val="3A6AD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671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80969" y="4694593"/>
            <a:ext cx="3040411" cy="2545691"/>
            <a:chOff x="0" y="0"/>
            <a:chExt cx="749197" cy="6272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49197" cy="627292"/>
            </a:xfrm>
            <a:custGeom>
              <a:avLst/>
              <a:gdLst/>
              <a:ahLst/>
              <a:cxnLst/>
              <a:rect l="l" t="t" r="r" b="b"/>
              <a:pathLst>
                <a:path w="749197" h="627292">
                  <a:moveTo>
                    <a:pt x="43288" y="0"/>
                  </a:moveTo>
                  <a:lnTo>
                    <a:pt x="705909" y="0"/>
                  </a:lnTo>
                  <a:cubicBezTo>
                    <a:pt x="717390" y="0"/>
                    <a:pt x="728400" y="4561"/>
                    <a:pt x="736518" y="12679"/>
                  </a:cubicBezTo>
                  <a:cubicBezTo>
                    <a:pt x="744636" y="20797"/>
                    <a:pt x="749197" y="31807"/>
                    <a:pt x="749197" y="43288"/>
                  </a:cubicBezTo>
                  <a:lnTo>
                    <a:pt x="749197" y="584004"/>
                  </a:lnTo>
                  <a:cubicBezTo>
                    <a:pt x="749197" y="607911"/>
                    <a:pt x="729817" y="627292"/>
                    <a:pt x="705909" y="627292"/>
                  </a:cubicBezTo>
                  <a:lnTo>
                    <a:pt x="43288" y="627292"/>
                  </a:lnTo>
                  <a:cubicBezTo>
                    <a:pt x="31807" y="627292"/>
                    <a:pt x="20797" y="622731"/>
                    <a:pt x="12679" y="614613"/>
                  </a:cubicBezTo>
                  <a:cubicBezTo>
                    <a:pt x="4561" y="606495"/>
                    <a:pt x="0" y="595484"/>
                    <a:pt x="0" y="584004"/>
                  </a:cubicBezTo>
                  <a:lnTo>
                    <a:pt x="0" y="43288"/>
                  </a:lnTo>
                  <a:cubicBezTo>
                    <a:pt x="0" y="19381"/>
                    <a:pt x="19381" y="0"/>
                    <a:pt x="43288" y="0"/>
                  </a:cubicBezTo>
                  <a:close/>
                </a:path>
              </a:pathLst>
            </a:custGeom>
            <a:solidFill>
              <a:srgbClr val="004AAD">
                <a:alpha val="60000"/>
              </a:srgbClr>
            </a:solidFill>
            <a:ln w="76200" cap="sq">
              <a:solidFill>
                <a:srgbClr val="38B6FF">
                  <a:alpha val="6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749197" cy="684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10436" y="2838587"/>
            <a:ext cx="4340358" cy="4608393"/>
            <a:chOff x="0" y="0"/>
            <a:chExt cx="1105777" cy="117406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05777" cy="1174063"/>
            </a:xfrm>
            <a:custGeom>
              <a:avLst/>
              <a:gdLst/>
              <a:ahLst/>
              <a:cxnLst/>
              <a:rect l="l" t="t" r="r" b="b"/>
              <a:pathLst>
                <a:path w="1105777" h="1174063">
                  <a:moveTo>
                    <a:pt x="126643" y="0"/>
                  </a:moveTo>
                  <a:lnTo>
                    <a:pt x="979134" y="0"/>
                  </a:lnTo>
                  <a:cubicBezTo>
                    <a:pt x="1049077" y="0"/>
                    <a:pt x="1105777" y="56700"/>
                    <a:pt x="1105777" y="126643"/>
                  </a:cubicBezTo>
                  <a:lnTo>
                    <a:pt x="1105777" y="1047420"/>
                  </a:lnTo>
                  <a:cubicBezTo>
                    <a:pt x="1105777" y="1117363"/>
                    <a:pt x="1049077" y="1174063"/>
                    <a:pt x="979134" y="1174063"/>
                  </a:cubicBezTo>
                  <a:lnTo>
                    <a:pt x="126643" y="1174063"/>
                  </a:lnTo>
                  <a:cubicBezTo>
                    <a:pt x="56700" y="1174063"/>
                    <a:pt x="0" y="1117363"/>
                    <a:pt x="0" y="1047420"/>
                  </a:cubicBezTo>
                  <a:lnTo>
                    <a:pt x="0" y="126643"/>
                  </a:lnTo>
                  <a:cubicBezTo>
                    <a:pt x="0" y="56700"/>
                    <a:pt x="56700" y="0"/>
                    <a:pt x="126643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105777" cy="1202638"/>
            </a:xfrm>
            <a:prstGeom prst="rect">
              <a:avLst/>
            </a:prstGeom>
          </p:spPr>
          <p:txBody>
            <a:bodyPr lIns="39391" tIns="39391" rIns="39391" bIns="39391" rtlCol="0" anchor="ctr"/>
            <a:lstStyle/>
            <a:p>
              <a:pPr algn="ctr">
                <a:lnSpc>
                  <a:spcPts val="201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048043" y="4169281"/>
            <a:ext cx="3617125" cy="3028565"/>
            <a:chOff x="0" y="0"/>
            <a:chExt cx="749197" cy="62729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49197" cy="627292"/>
            </a:xfrm>
            <a:custGeom>
              <a:avLst/>
              <a:gdLst/>
              <a:ahLst/>
              <a:cxnLst/>
              <a:rect l="l" t="t" r="r" b="b"/>
              <a:pathLst>
                <a:path w="749197" h="627292">
                  <a:moveTo>
                    <a:pt x="36386" y="0"/>
                  </a:moveTo>
                  <a:lnTo>
                    <a:pt x="712811" y="0"/>
                  </a:lnTo>
                  <a:cubicBezTo>
                    <a:pt x="732907" y="0"/>
                    <a:pt x="749197" y="16291"/>
                    <a:pt x="749197" y="36386"/>
                  </a:cubicBezTo>
                  <a:lnTo>
                    <a:pt x="749197" y="590906"/>
                  </a:lnTo>
                  <a:cubicBezTo>
                    <a:pt x="749197" y="611001"/>
                    <a:pt x="732907" y="627292"/>
                    <a:pt x="712811" y="627292"/>
                  </a:cubicBezTo>
                  <a:lnTo>
                    <a:pt x="36386" y="627292"/>
                  </a:lnTo>
                  <a:cubicBezTo>
                    <a:pt x="16291" y="627292"/>
                    <a:pt x="0" y="611001"/>
                    <a:pt x="0" y="590906"/>
                  </a:cubicBezTo>
                  <a:lnTo>
                    <a:pt x="0" y="36386"/>
                  </a:lnTo>
                  <a:cubicBezTo>
                    <a:pt x="0" y="16291"/>
                    <a:pt x="16291" y="0"/>
                    <a:pt x="36386" y="0"/>
                  </a:cubicBezTo>
                  <a:close/>
                </a:path>
              </a:pathLst>
            </a:custGeom>
            <a:solidFill>
              <a:srgbClr val="545454">
                <a:alpha val="60000"/>
              </a:srgbClr>
            </a:solidFill>
            <a:ln w="76200" cap="sq">
              <a:solidFill>
                <a:srgbClr val="B4B4B4">
                  <a:alpha val="6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749197" cy="684442"/>
            </a:xfrm>
            <a:prstGeom prst="rect">
              <a:avLst/>
            </a:prstGeom>
          </p:spPr>
          <p:txBody>
            <a:bodyPr lIns="39391" tIns="39391" rIns="39391" bIns="39391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403142" y="5471240"/>
            <a:ext cx="2806747" cy="334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5"/>
              </a:lnSpc>
              <a:spcBef>
                <a:spcPct val="0"/>
              </a:spcBef>
            </a:pPr>
            <a:r>
              <a:rPr lang="en-US" sz="1860" b="1" spc="5">
                <a:solidFill>
                  <a:srgbClr val="C1FF72"/>
                </a:solidFill>
                <a:latin typeface="Poppins Bold"/>
                <a:ea typeface="Poppins Bold"/>
                <a:cs typeface="Poppins Bold"/>
                <a:sym typeface="Poppins Bold"/>
              </a:rPr>
              <a:t>PROXIMAMENTE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03142" y="4394038"/>
            <a:ext cx="2531947" cy="39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9"/>
              </a:lnSpc>
              <a:spcBef>
                <a:spcPct val="0"/>
              </a:spcBef>
            </a:pPr>
            <a:r>
              <a:rPr lang="en-US" sz="2170" b="1" spc="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Los 33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403142" y="4974777"/>
            <a:ext cx="2806747" cy="334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5"/>
              </a:lnSpc>
              <a:spcBef>
                <a:spcPct val="0"/>
              </a:spcBef>
            </a:pPr>
            <a:r>
              <a:rPr lang="en-US" sz="1860" spc="5">
                <a:solidFill>
                  <a:srgbClr val="606060"/>
                </a:solidFill>
                <a:latin typeface="Poppins"/>
                <a:ea typeface="Poppins"/>
                <a:cs typeface="Poppins"/>
                <a:sym typeface="Poppins"/>
              </a:rPr>
              <a:t>Madrid, Spain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16454" y="5907617"/>
            <a:ext cx="2622542" cy="39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9"/>
              </a:lnSpc>
              <a:spcBef>
                <a:spcPct val="0"/>
              </a:spcBef>
            </a:pPr>
            <a:r>
              <a:rPr lang="en-US" sz="2170" b="1" spc="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 PERSONAS</a:t>
            </a:r>
          </a:p>
        </p:txBody>
      </p:sp>
      <p:sp>
        <p:nvSpPr>
          <p:cNvPr id="25" name="Freeform 25"/>
          <p:cNvSpPr/>
          <p:nvPr/>
        </p:nvSpPr>
        <p:spPr>
          <a:xfrm>
            <a:off x="12416454" y="6479720"/>
            <a:ext cx="513635" cy="517398"/>
          </a:xfrm>
          <a:custGeom>
            <a:avLst/>
            <a:gdLst/>
            <a:ahLst/>
            <a:cxnLst/>
            <a:rect l="l" t="t" r="r" b="b"/>
            <a:pathLst>
              <a:path w="513635" h="517398">
                <a:moveTo>
                  <a:pt x="0" y="0"/>
                </a:moveTo>
                <a:lnTo>
                  <a:pt x="513635" y="0"/>
                </a:lnTo>
                <a:lnTo>
                  <a:pt x="513635" y="517398"/>
                </a:lnTo>
                <a:lnTo>
                  <a:pt x="0" y="5173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Freeform 26"/>
          <p:cNvSpPr/>
          <p:nvPr/>
        </p:nvSpPr>
        <p:spPr>
          <a:xfrm>
            <a:off x="14815417" y="4460713"/>
            <a:ext cx="478355" cy="646426"/>
          </a:xfrm>
          <a:custGeom>
            <a:avLst/>
            <a:gdLst/>
            <a:ahLst/>
            <a:cxnLst/>
            <a:rect l="l" t="t" r="r" b="b"/>
            <a:pathLst>
              <a:path w="478355" h="646426">
                <a:moveTo>
                  <a:pt x="0" y="0"/>
                </a:moveTo>
                <a:lnTo>
                  <a:pt x="478355" y="0"/>
                </a:lnTo>
                <a:lnTo>
                  <a:pt x="478355" y="646426"/>
                </a:lnTo>
                <a:lnTo>
                  <a:pt x="0" y="6464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7" name="TextBox 27"/>
          <p:cNvSpPr txBox="1"/>
          <p:nvPr/>
        </p:nvSpPr>
        <p:spPr>
          <a:xfrm>
            <a:off x="13142372" y="6579844"/>
            <a:ext cx="2067517" cy="334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5"/>
              </a:lnSpc>
              <a:spcBef>
                <a:spcPct val="0"/>
              </a:spcBef>
            </a:pPr>
            <a:r>
              <a:rPr lang="en-US" sz="1860" spc="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6 feb - 14:15</a:t>
            </a:r>
          </a:p>
        </p:txBody>
      </p:sp>
      <p:sp>
        <p:nvSpPr>
          <p:cNvPr id="28" name="Freeform 28"/>
          <p:cNvSpPr/>
          <p:nvPr/>
        </p:nvSpPr>
        <p:spPr>
          <a:xfrm>
            <a:off x="5090468" y="4922038"/>
            <a:ext cx="1176345" cy="984636"/>
          </a:xfrm>
          <a:custGeom>
            <a:avLst/>
            <a:gdLst/>
            <a:ahLst/>
            <a:cxnLst/>
            <a:rect l="l" t="t" r="r" b="b"/>
            <a:pathLst>
              <a:path w="1176345" h="984636">
                <a:moveTo>
                  <a:pt x="0" y="0"/>
                </a:moveTo>
                <a:lnTo>
                  <a:pt x="1176344" y="0"/>
                </a:lnTo>
                <a:lnTo>
                  <a:pt x="1176344" y="984636"/>
                </a:lnTo>
                <a:lnTo>
                  <a:pt x="0" y="984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 l="-15964" t="-28608" r="-17104" b="-3036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9" name="Freeform 29"/>
          <p:cNvSpPr/>
          <p:nvPr/>
        </p:nvSpPr>
        <p:spPr>
          <a:xfrm>
            <a:off x="3458116" y="4974339"/>
            <a:ext cx="925318" cy="880034"/>
          </a:xfrm>
          <a:custGeom>
            <a:avLst/>
            <a:gdLst/>
            <a:ahLst/>
            <a:cxnLst/>
            <a:rect l="l" t="t" r="r" b="b"/>
            <a:pathLst>
              <a:path w="925318" h="880034">
                <a:moveTo>
                  <a:pt x="0" y="0"/>
                </a:moveTo>
                <a:lnTo>
                  <a:pt x="925318" y="0"/>
                </a:lnTo>
                <a:lnTo>
                  <a:pt x="925318" y="880034"/>
                </a:lnTo>
                <a:lnTo>
                  <a:pt x="0" y="8800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</a:blip>
            <a:stretch>
              <a:fillRect t="-4166" b="-97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0" name="Freeform 30"/>
          <p:cNvSpPr/>
          <p:nvPr/>
        </p:nvSpPr>
        <p:spPr>
          <a:xfrm>
            <a:off x="4265051" y="6043430"/>
            <a:ext cx="1147665" cy="1026674"/>
          </a:xfrm>
          <a:custGeom>
            <a:avLst/>
            <a:gdLst/>
            <a:ahLst/>
            <a:cxnLst/>
            <a:rect l="l" t="t" r="r" b="b"/>
            <a:pathLst>
              <a:path w="1147665" h="1026674">
                <a:moveTo>
                  <a:pt x="0" y="0"/>
                </a:moveTo>
                <a:lnTo>
                  <a:pt x="1147664" y="0"/>
                </a:lnTo>
                <a:lnTo>
                  <a:pt x="1147664" y="1026674"/>
                </a:lnTo>
                <a:lnTo>
                  <a:pt x="0" y="10266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0000"/>
            </a:blip>
            <a:stretch>
              <a:fillRect l="-24305" t="-33779" r="-19886" b="-2740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1" name="TextBox 31"/>
          <p:cNvSpPr txBox="1"/>
          <p:nvPr/>
        </p:nvSpPr>
        <p:spPr>
          <a:xfrm>
            <a:off x="5286876" y="1479302"/>
            <a:ext cx="8628935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spc="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XPLORE convierte señales dispersas en decisiones que sí avanzan.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912673" y="528707"/>
            <a:ext cx="1246265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CUANDO EL GRUPO ENCAJA, EL PLAN </a:t>
            </a:r>
            <a:r>
              <a:rPr lang="en-US" sz="3999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AVANZA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7674380" y="8710688"/>
            <a:ext cx="442747" cy="25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"/>
              </a:lnSpc>
              <a:spcBef>
                <a:spcPct val="0"/>
              </a:spcBef>
            </a:pPr>
            <a:r>
              <a:rPr lang="en-US" sz="146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939636" y="8253095"/>
            <a:ext cx="4408727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Menos </a:t>
            </a:r>
            <a:r>
              <a:rPr lang="en-US" sz="2799" b="1" spc="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“ya veremos”</a:t>
            </a:r>
            <a:r>
              <a:rPr lang="en-US" sz="2799" spc="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spc="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Más </a:t>
            </a:r>
            <a:r>
              <a:rPr lang="en-US" sz="2799" b="1" spc="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“vamos”.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80969" y="6381838"/>
            <a:ext cx="3040411" cy="45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2565" b="1" spc="7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coincidencias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680969" y="5359093"/>
            <a:ext cx="3040411" cy="80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4"/>
              </a:lnSpc>
              <a:spcBef>
                <a:spcPct val="0"/>
              </a:spcBef>
            </a:pPr>
            <a:r>
              <a:rPr lang="en-US" sz="4489" b="1" spc="1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821405" y="3501360"/>
            <a:ext cx="2645191" cy="90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4"/>
              </a:lnSpc>
            </a:pPr>
            <a:r>
              <a:rPr lang="en-US" sz="2560" b="1" spc="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Más señal</a:t>
            </a:r>
          </a:p>
          <a:p>
            <a:pPr algn="ctr">
              <a:lnSpc>
                <a:spcPts val="3584"/>
              </a:lnSpc>
              <a:spcBef>
                <a:spcPct val="0"/>
              </a:spcBef>
            </a:pPr>
            <a:r>
              <a:rPr lang="en-US" sz="2560" b="1" spc="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compartida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905230" y="3240350"/>
            <a:ext cx="3902751" cy="50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b="1" spc="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Más planes cerrados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233906" y="4001881"/>
            <a:ext cx="3209954" cy="40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3"/>
              </a:lnSpc>
              <a:spcBef>
                <a:spcPct val="0"/>
              </a:spcBef>
            </a:pPr>
            <a:r>
              <a:rPr lang="en-US" sz="2302" b="1" spc="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Menos ruido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5018846" y="5958975"/>
            <a:ext cx="353319" cy="353319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282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913493" y="4789464"/>
            <a:ext cx="353319" cy="353319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282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4265051" y="4789464"/>
            <a:ext cx="353319" cy="353319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282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4265051" y="4838060"/>
            <a:ext cx="353319" cy="23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315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23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914446" y="4829844"/>
            <a:ext cx="353319" cy="23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315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15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018846" y="5999355"/>
            <a:ext cx="353319" cy="23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315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86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1827">
                <a:alpha val="100000"/>
              </a:srgbClr>
            </a:gs>
            <a:gs pos="100000">
              <a:srgbClr val="142242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755" y="478874"/>
            <a:ext cx="1436990" cy="549826"/>
          </a:xfrm>
          <a:custGeom>
            <a:avLst/>
            <a:gdLst/>
            <a:ahLst/>
            <a:cxnLst/>
            <a:rect l="l" t="t" r="r" b="b"/>
            <a:pathLst>
              <a:path w="1436990" h="549826">
                <a:moveTo>
                  <a:pt x="0" y="0"/>
                </a:moveTo>
                <a:lnTo>
                  <a:pt x="1436989" y="0"/>
                </a:lnTo>
                <a:lnTo>
                  <a:pt x="1436989" y="549826"/>
                </a:lnTo>
                <a:lnTo>
                  <a:pt x="0" y="54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534" y="3412330"/>
            <a:ext cx="3193863" cy="55932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349" y="2978228"/>
            <a:ext cx="3689624" cy="646148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7491799" y="8458418"/>
            <a:ext cx="951769" cy="799882"/>
            <a:chOff x="0" y="0"/>
            <a:chExt cx="9671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7140" cy="812800"/>
            </a:xfrm>
            <a:custGeom>
              <a:avLst/>
              <a:gdLst/>
              <a:ahLst/>
              <a:cxnLst/>
              <a:rect l="l" t="t" r="r" b="b"/>
              <a:pathLst>
                <a:path w="967140" h="812800">
                  <a:moveTo>
                    <a:pt x="81342" y="0"/>
                  </a:moveTo>
                  <a:lnTo>
                    <a:pt x="885798" y="0"/>
                  </a:lnTo>
                  <a:cubicBezTo>
                    <a:pt x="907371" y="0"/>
                    <a:pt x="928061" y="8570"/>
                    <a:pt x="943315" y="23825"/>
                  </a:cubicBezTo>
                  <a:cubicBezTo>
                    <a:pt x="958570" y="39079"/>
                    <a:pt x="967140" y="59769"/>
                    <a:pt x="967140" y="81342"/>
                  </a:cubicBezTo>
                  <a:lnTo>
                    <a:pt x="967140" y="731458"/>
                  </a:lnTo>
                  <a:cubicBezTo>
                    <a:pt x="967140" y="776382"/>
                    <a:pt x="930722" y="812800"/>
                    <a:pt x="885798" y="812800"/>
                  </a:cubicBezTo>
                  <a:lnTo>
                    <a:pt x="81342" y="812800"/>
                  </a:lnTo>
                  <a:cubicBezTo>
                    <a:pt x="59769" y="812800"/>
                    <a:pt x="39079" y="804230"/>
                    <a:pt x="23825" y="788975"/>
                  </a:cubicBezTo>
                  <a:cubicBezTo>
                    <a:pt x="8570" y="773721"/>
                    <a:pt x="0" y="753031"/>
                    <a:pt x="0" y="731458"/>
                  </a:cubicBezTo>
                  <a:lnTo>
                    <a:pt x="0" y="81342"/>
                  </a:lnTo>
                  <a:cubicBezTo>
                    <a:pt x="0" y="59769"/>
                    <a:pt x="8570" y="39079"/>
                    <a:pt x="23825" y="23825"/>
                  </a:cubicBezTo>
                  <a:cubicBezTo>
                    <a:pt x="39079" y="8570"/>
                    <a:pt x="59769" y="0"/>
                    <a:pt x="81342" y="0"/>
                  </a:cubicBezTo>
                  <a:close/>
                </a:path>
              </a:pathLst>
            </a:custGeom>
            <a:solidFill>
              <a:srgbClr val="3A6AD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671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8110" y="3412330"/>
            <a:ext cx="3193863" cy="559327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35189" y="2305236"/>
            <a:ext cx="1683944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Decide en grupo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1634" y="2552886"/>
            <a:ext cx="1859664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Descubre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76399" y="637864"/>
            <a:ext cx="13535202" cy="63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4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 LA INSPIRACIÓN A LA DECISIÓN, EN </a:t>
            </a:r>
            <a:r>
              <a:rPr lang="en-US" sz="4000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UN SOLO FLUJO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674380" y="8710688"/>
            <a:ext cx="442747" cy="25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"/>
              </a:lnSpc>
              <a:spcBef>
                <a:spcPct val="0"/>
              </a:spcBef>
            </a:pPr>
            <a:r>
              <a:rPr lang="en-US" sz="146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39119" y="1452500"/>
            <a:ext cx="10809759" cy="424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 </a:t>
            </a:r>
            <a:r>
              <a:rPr lang="en-US" sz="2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una</a:t>
            </a:r>
            <a:r>
              <a:rPr lang="en-US" sz="2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idea </a:t>
            </a:r>
            <a:r>
              <a:rPr lang="en-US" sz="2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guardada</a:t>
            </a:r>
            <a:r>
              <a:rPr lang="en-US" sz="2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 un plan </a:t>
            </a:r>
            <a:r>
              <a:rPr lang="en-US" sz="2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compartido</a:t>
            </a:r>
            <a:r>
              <a:rPr lang="en-US" sz="2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en-US" sz="2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una</a:t>
            </a:r>
            <a:r>
              <a:rPr lang="en-US" sz="2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sola </a:t>
            </a:r>
            <a:r>
              <a:rPr lang="en-US" sz="2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experiencia</a:t>
            </a:r>
            <a:endParaRPr lang="en-US" sz="23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687788" y="9273430"/>
            <a:ext cx="8912423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 compartir una idea a </a:t>
            </a:r>
            <a:r>
              <a:rPr lang="en-US" sz="23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cerrar un plan</a:t>
            </a: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sin salir de la app.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10349" y="2305236"/>
            <a:ext cx="2189384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Conviértelo en plan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Diseño sin título.mp4">
            <a:hlinkClick r:id="" action="ppaction://media"/>
            <a:extLst>
              <a:ext uri="{FF2B5EF4-FFF2-40B4-BE49-F238E27FC236}">
                <a16:creationId xmlns:a16="http://schemas.microsoft.com/office/drawing/2014/main" id="{8FD689DF-4B0C-5046-D8AF-5985C93FA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D0EC9-F3EC-E69C-6333-312A06DFB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videos.mp4">
            <a:hlinkClick r:id="" action="ppaction://media"/>
            <a:extLst>
              <a:ext uri="{FF2B5EF4-FFF2-40B4-BE49-F238E27FC236}">
                <a16:creationId xmlns:a16="http://schemas.microsoft.com/office/drawing/2014/main" id="{83012F4E-5D13-9E02-0C25-A113779425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21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9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7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1827">
                <a:alpha val="100000"/>
              </a:srgbClr>
            </a:gs>
            <a:gs pos="100000">
              <a:srgbClr val="142242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755" y="478874"/>
            <a:ext cx="1436990" cy="549826"/>
          </a:xfrm>
          <a:custGeom>
            <a:avLst/>
            <a:gdLst/>
            <a:ahLst/>
            <a:cxnLst/>
            <a:rect l="l" t="t" r="r" b="b"/>
            <a:pathLst>
              <a:path w="1436990" h="549826">
                <a:moveTo>
                  <a:pt x="0" y="0"/>
                </a:moveTo>
                <a:lnTo>
                  <a:pt x="1436989" y="0"/>
                </a:lnTo>
                <a:lnTo>
                  <a:pt x="1436989" y="549826"/>
                </a:lnTo>
                <a:lnTo>
                  <a:pt x="0" y="54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17491799" y="8458418"/>
            <a:ext cx="951769" cy="799882"/>
            <a:chOff x="0" y="0"/>
            <a:chExt cx="96714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67140" cy="812800"/>
            </a:xfrm>
            <a:custGeom>
              <a:avLst/>
              <a:gdLst/>
              <a:ahLst/>
              <a:cxnLst/>
              <a:rect l="l" t="t" r="r" b="b"/>
              <a:pathLst>
                <a:path w="967140" h="812800">
                  <a:moveTo>
                    <a:pt x="81342" y="0"/>
                  </a:moveTo>
                  <a:lnTo>
                    <a:pt x="885798" y="0"/>
                  </a:lnTo>
                  <a:cubicBezTo>
                    <a:pt x="907371" y="0"/>
                    <a:pt x="928061" y="8570"/>
                    <a:pt x="943315" y="23825"/>
                  </a:cubicBezTo>
                  <a:cubicBezTo>
                    <a:pt x="958570" y="39079"/>
                    <a:pt x="967140" y="59769"/>
                    <a:pt x="967140" y="81342"/>
                  </a:cubicBezTo>
                  <a:lnTo>
                    <a:pt x="967140" y="731458"/>
                  </a:lnTo>
                  <a:cubicBezTo>
                    <a:pt x="967140" y="776382"/>
                    <a:pt x="930722" y="812800"/>
                    <a:pt x="885798" y="812800"/>
                  </a:cubicBezTo>
                  <a:lnTo>
                    <a:pt x="81342" y="812800"/>
                  </a:lnTo>
                  <a:cubicBezTo>
                    <a:pt x="59769" y="812800"/>
                    <a:pt x="39079" y="804230"/>
                    <a:pt x="23825" y="788975"/>
                  </a:cubicBezTo>
                  <a:cubicBezTo>
                    <a:pt x="8570" y="773721"/>
                    <a:pt x="0" y="753031"/>
                    <a:pt x="0" y="731458"/>
                  </a:cubicBezTo>
                  <a:lnTo>
                    <a:pt x="0" y="81342"/>
                  </a:lnTo>
                  <a:cubicBezTo>
                    <a:pt x="0" y="59769"/>
                    <a:pt x="8570" y="39079"/>
                    <a:pt x="23825" y="23825"/>
                  </a:cubicBezTo>
                  <a:cubicBezTo>
                    <a:pt x="39079" y="8570"/>
                    <a:pt x="59769" y="0"/>
                    <a:pt x="81342" y="0"/>
                  </a:cubicBezTo>
                  <a:close/>
                </a:path>
              </a:pathLst>
            </a:custGeom>
            <a:solidFill>
              <a:srgbClr val="3A6AD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671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112302" y="3013950"/>
            <a:ext cx="4261477" cy="4334720"/>
            <a:chOff x="0" y="0"/>
            <a:chExt cx="1122364" cy="1141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2364" cy="1141655"/>
            </a:xfrm>
            <a:custGeom>
              <a:avLst/>
              <a:gdLst/>
              <a:ahLst/>
              <a:cxnLst/>
              <a:rect l="l" t="t" r="r" b="b"/>
              <a:pathLst>
                <a:path w="1122364" h="1141655">
                  <a:moveTo>
                    <a:pt x="128987" y="0"/>
                  </a:moveTo>
                  <a:lnTo>
                    <a:pt x="993377" y="0"/>
                  </a:lnTo>
                  <a:cubicBezTo>
                    <a:pt x="1027586" y="0"/>
                    <a:pt x="1060395" y="13590"/>
                    <a:pt x="1084585" y="37780"/>
                  </a:cubicBezTo>
                  <a:cubicBezTo>
                    <a:pt x="1108774" y="61969"/>
                    <a:pt x="1122364" y="94778"/>
                    <a:pt x="1122364" y="128987"/>
                  </a:cubicBezTo>
                  <a:lnTo>
                    <a:pt x="1122364" y="1012667"/>
                  </a:lnTo>
                  <a:cubicBezTo>
                    <a:pt x="1122364" y="1046877"/>
                    <a:pt x="1108774" y="1079685"/>
                    <a:pt x="1084585" y="1103875"/>
                  </a:cubicBezTo>
                  <a:cubicBezTo>
                    <a:pt x="1060395" y="1128065"/>
                    <a:pt x="1027586" y="1141655"/>
                    <a:pt x="993377" y="1141655"/>
                  </a:cubicBezTo>
                  <a:lnTo>
                    <a:pt x="128987" y="1141655"/>
                  </a:lnTo>
                  <a:cubicBezTo>
                    <a:pt x="94778" y="1141655"/>
                    <a:pt x="61969" y="1128065"/>
                    <a:pt x="37780" y="1103875"/>
                  </a:cubicBezTo>
                  <a:cubicBezTo>
                    <a:pt x="13590" y="1079685"/>
                    <a:pt x="0" y="1046877"/>
                    <a:pt x="0" y="1012667"/>
                  </a:cubicBezTo>
                  <a:lnTo>
                    <a:pt x="0" y="128987"/>
                  </a:lnTo>
                  <a:cubicBezTo>
                    <a:pt x="0" y="94778"/>
                    <a:pt x="13590" y="61969"/>
                    <a:pt x="37780" y="37780"/>
                  </a:cubicBezTo>
                  <a:cubicBezTo>
                    <a:pt x="61969" y="13590"/>
                    <a:pt x="94778" y="0"/>
                    <a:pt x="128987" y="0"/>
                  </a:cubicBezTo>
                  <a:close/>
                </a:path>
              </a:pathLst>
            </a:custGeom>
            <a:ln w="38100" cap="rnd">
              <a:solidFill>
                <a:srgbClr val="004AAD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22364" cy="1170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1526" y="2744671"/>
            <a:ext cx="4859200" cy="4797658"/>
            <a:chOff x="0" y="0"/>
            <a:chExt cx="1279789" cy="12635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9789" cy="1263581"/>
            </a:xfrm>
            <a:custGeom>
              <a:avLst/>
              <a:gdLst/>
              <a:ahLst/>
              <a:cxnLst/>
              <a:rect l="l" t="t" r="r" b="b"/>
              <a:pathLst>
                <a:path w="1279789" h="1263581">
                  <a:moveTo>
                    <a:pt x="113121" y="0"/>
                  </a:moveTo>
                  <a:lnTo>
                    <a:pt x="1166669" y="0"/>
                  </a:lnTo>
                  <a:cubicBezTo>
                    <a:pt x="1229143" y="0"/>
                    <a:pt x="1279789" y="50646"/>
                    <a:pt x="1279789" y="113121"/>
                  </a:cubicBezTo>
                  <a:lnTo>
                    <a:pt x="1279789" y="1150460"/>
                  </a:lnTo>
                  <a:cubicBezTo>
                    <a:pt x="1279789" y="1212935"/>
                    <a:pt x="1229143" y="1263581"/>
                    <a:pt x="1166669" y="1263581"/>
                  </a:cubicBezTo>
                  <a:lnTo>
                    <a:pt x="113121" y="1263581"/>
                  </a:lnTo>
                  <a:cubicBezTo>
                    <a:pt x="50646" y="1263581"/>
                    <a:pt x="0" y="1212935"/>
                    <a:pt x="0" y="1150460"/>
                  </a:cubicBezTo>
                  <a:lnTo>
                    <a:pt x="0" y="113121"/>
                  </a:lnTo>
                  <a:cubicBezTo>
                    <a:pt x="0" y="50646"/>
                    <a:pt x="50646" y="0"/>
                    <a:pt x="113121" y="0"/>
                  </a:cubicBezTo>
                  <a:close/>
                </a:path>
              </a:pathLst>
            </a:custGeom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279789" cy="1292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544074" y="450299"/>
            <a:ext cx="9199852" cy="63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El MISMO DOLOR. </a:t>
            </a:r>
            <a:r>
              <a:rPr lang="en-US" sz="3999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DOS ESCALAS</a:t>
            </a: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94635" y="3208552"/>
            <a:ext cx="3012981" cy="116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5"/>
              </a:lnSpc>
            </a:pPr>
            <a:r>
              <a:rPr lang="en-US" sz="3842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VIAJES Y ESCAPADAS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674380" y="8710688"/>
            <a:ext cx="442747" cy="25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"/>
              </a:lnSpc>
              <a:spcBef>
                <a:spcPct val="0"/>
              </a:spcBef>
            </a:pPr>
            <a:r>
              <a:rPr lang="en-US" sz="146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58754" y="1363951"/>
            <a:ext cx="9170491" cy="50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El problema no es descubrir. Es llegar a un sí, juntos.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57274" y="6189924"/>
            <a:ext cx="4371532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Descubrir ya es social.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El 41% en TikTok.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99146" y="5847024"/>
            <a:ext cx="4603959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En viajes, la influencia es aún mayor.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El 92% usan las redes de inspiración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8511" y="9210675"/>
            <a:ext cx="9881741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Fuentes: Toast (2024) — Restaurant Social Media Data; McKinsey (2024) — The way we travel now.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269354" y="4595809"/>
            <a:ext cx="1063543" cy="1089290"/>
          </a:xfrm>
          <a:custGeom>
            <a:avLst/>
            <a:gdLst/>
            <a:ahLst/>
            <a:cxnLst/>
            <a:rect l="l" t="t" r="r" b="b"/>
            <a:pathLst>
              <a:path w="1063543" h="1089290">
                <a:moveTo>
                  <a:pt x="0" y="0"/>
                </a:moveTo>
                <a:lnTo>
                  <a:pt x="1063543" y="0"/>
                </a:lnTo>
                <a:lnTo>
                  <a:pt x="1063543" y="1089290"/>
                </a:lnTo>
                <a:lnTo>
                  <a:pt x="0" y="10892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3927314" y="4713608"/>
            <a:ext cx="748158" cy="1011024"/>
          </a:xfrm>
          <a:custGeom>
            <a:avLst/>
            <a:gdLst/>
            <a:ahLst/>
            <a:cxnLst/>
            <a:rect l="l" t="t" r="r" b="b"/>
            <a:pathLst>
              <a:path w="748158" h="1011024">
                <a:moveTo>
                  <a:pt x="0" y="0"/>
                </a:moveTo>
                <a:lnTo>
                  <a:pt x="748157" y="0"/>
                </a:lnTo>
                <a:lnTo>
                  <a:pt x="748157" y="1011024"/>
                </a:lnTo>
                <a:lnTo>
                  <a:pt x="0" y="10110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5461048" y="4713608"/>
            <a:ext cx="996667" cy="967673"/>
          </a:xfrm>
          <a:custGeom>
            <a:avLst/>
            <a:gdLst/>
            <a:ahLst/>
            <a:cxnLst/>
            <a:rect l="l" t="t" r="r" b="b"/>
            <a:pathLst>
              <a:path w="996667" h="967673">
                <a:moveTo>
                  <a:pt x="0" y="0"/>
                </a:moveTo>
                <a:lnTo>
                  <a:pt x="996667" y="0"/>
                </a:lnTo>
                <a:lnTo>
                  <a:pt x="996667" y="967673"/>
                </a:lnTo>
                <a:lnTo>
                  <a:pt x="0" y="9676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TextBox 22"/>
          <p:cNvSpPr txBox="1"/>
          <p:nvPr/>
        </p:nvSpPr>
        <p:spPr>
          <a:xfrm>
            <a:off x="3480530" y="3264179"/>
            <a:ext cx="3663753" cy="1112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650" b="1">
                <a:solidFill>
                  <a:srgbClr val="5170FF"/>
                </a:solidFill>
                <a:latin typeface="Poppins Bold"/>
                <a:ea typeface="Poppins Bold"/>
                <a:cs typeface="Poppins Bold"/>
                <a:sym typeface="Poppins Bold"/>
              </a:rPr>
              <a:t>PLANES DEL </a:t>
            </a:r>
          </a:p>
          <a:p>
            <a:pPr algn="ctr">
              <a:lnSpc>
                <a:spcPts val="4270"/>
              </a:lnSpc>
            </a:pPr>
            <a:r>
              <a:rPr lang="en-US" sz="3650" b="1">
                <a:solidFill>
                  <a:srgbClr val="5170FF"/>
                </a:solidFill>
                <a:latin typeface="Poppins Bold"/>
                <a:ea typeface="Poppins Bold"/>
                <a:cs typeface="Poppins Bold"/>
                <a:sym typeface="Poppins Bold"/>
              </a:rPr>
              <a:t>DÍA A DÍA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1827">
                <a:alpha val="100000"/>
              </a:srgbClr>
            </a:gs>
            <a:gs pos="100000">
              <a:srgbClr val="142242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755" y="478874"/>
            <a:ext cx="1436990" cy="549826"/>
          </a:xfrm>
          <a:custGeom>
            <a:avLst/>
            <a:gdLst/>
            <a:ahLst/>
            <a:cxnLst/>
            <a:rect l="l" t="t" r="r" b="b"/>
            <a:pathLst>
              <a:path w="1436990" h="549826">
                <a:moveTo>
                  <a:pt x="0" y="0"/>
                </a:moveTo>
                <a:lnTo>
                  <a:pt x="1436989" y="0"/>
                </a:lnTo>
                <a:lnTo>
                  <a:pt x="1436989" y="549826"/>
                </a:lnTo>
                <a:lnTo>
                  <a:pt x="0" y="54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9144000" y="2145596"/>
            <a:ext cx="8527971" cy="852797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66675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636975" y="5215072"/>
            <a:ext cx="5546838" cy="554683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1870" tIns="41870" rIns="41870" bIns="4187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836026" y="7988491"/>
            <a:ext cx="3148736" cy="314873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311" tIns="33311" rIns="33311" bIns="3331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491799" y="8458418"/>
            <a:ext cx="951769" cy="799882"/>
            <a:chOff x="0" y="0"/>
            <a:chExt cx="96714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7140" cy="812800"/>
            </a:xfrm>
            <a:custGeom>
              <a:avLst/>
              <a:gdLst/>
              <a:ahLst/>
              <a:cxnLst/>
              <a:rect l="l" t="t" r="r" b="b"/>
              <a:pathLst>
                <a:path w="967140" h="812800">
                  <a:moveTo>
                    <a:pt x="81342" y="0"/>
                  </a:moveTo>
                  <a:lnTo>
                    <a:pt x="885798" y="0"/>
                  </a:lnTo>
                  <a:cubicBezTo>
                    <a:pt x="907371" y="0"/>
                    <a:pt x="928061" y="8570"/>
                    <a:pt x="943315" y="23825"/>
                  </a:cubicBezTo>
                  <a:cubicBezTo>
                    <a:pt x="958570" y="39079"/>
                    <a:pt x="967140" y="59769"/>
                    <a:pt x="967140" y="81342"/>
                  </a:cubicBezTo>
                  <a:lnTo>
                    <a:pt x="967140" y="731458"/>
                  </a:lnTo>
                  <a:cubicBezTo>
                    <a:pt x="967140" y="776382"/>
                    <a:pt x="930722" y="812800"/>
                    <a:pt x="885798" y="812800"/>
                  </a:cubicBezTo>
                  <a:lnTo>
                    <a:pt x="81342" y="812800"/>
                  </a:lnTo>
                  <a:cubicBezTo>
                    <a:pt x="59769" y="812800"/>
                    <a:pt x="39079" y="804230"/>
                    <a:pt x="23825" y="788975"/>
                  </a:cubicBezTo>
                  <a:cubicBezTo>
                    <a:pt x="8570" y="773721"/>
                    <a:pt x="0" y="753031"/>
                    <a:pt x="0" y="731458"/>
                  </a:cubicBezTo>
                  <a:lnTo>
                    <a:pt x="0" y="81342"/>
                  </a:lnTo>
                  <a:cubicBezTo>
                    <a:pt x="0" y="59769"/>
                    <a:pt x="8570" y="39079"/>
                    <a:pt x="23825" y="23825"/>
                  </a:cubicBezTo>
                  <a:cubicBezTo>
                    <a:pt x="39079" y="8570"/>
                    <a:pt x="59769" y="0"/>
                    <a:pt x="81342" y="0"/>
                  </a:cubicBezTo>
                  <a:close/>
                </a:path>
              </a:pathLst>
            </a:custGeom>
            <a:solidFill>
              <a:srgbClr val="3A6AD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671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1575106"/>
            <a:ext cx="7544910" cy="128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4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DONDE LA INTENCIÓN SE </a:t>
            </a:r>
          </a:p>
          <a:p>
            <a:pPr algn="l">
              <a:lnSpc>
                <a:spcPts val="4914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CONVIERTE EN </a:t>
            </a:r>
            <a:r>
              <a:rPr lang="en-US" sz="4200" b="1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INGRESOS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60405" y="2597381"/>
            <a:ext cx="4299979" cy="1642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2"/>
              </a:lnSpc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GASTO EN </a:t>
            </a:r>
          </a:p>
          <a:p>
            <a:pPr algn="ctr">
              <a:lnSpc>
                <a:spcPts val="4212"/>
              </a:lnSpc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MERCADOS DIGITALIZADOS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00873" y="5558384"/>
            <a:ext cx="3219043" cy="143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320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rPr>
              <a:t>RESERVAS ONLINE CAPTURABLES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83772" y="8470663"/>
            <a:ext cx="1653245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320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rPr>
              <a:t>SOM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5936" y="9210675"/>
            <a:ext cx="558298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Fuentes: UNWTO, OECD, SiteMinder + internal estimates.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20326" y="4381333"/>
            <a:ext cx="7580137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4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675.000 M$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37618" y="7230638"/>
            <a:ext cx="2545553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32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400.000 M$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45778" y="9251311"/>
            <a:ext cx="3174137" cy="567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9"/>
              </a:lnSpc>
            </a:pPr>
            <a:r>
              <a:rPr lang="en-US" sz="3597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134 M$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674380" y="8710688"/>
            <a:ext cx="442747" cy="25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"/>
              </a:lnSpc>
              <a:spcBef>
                <a:spcPct val="0"/>
              </a:spcBef>
            </a:pPr>
            <a:r>
              <a:rPr lang="en-US" sz="146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9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3135099"/>
            <a:ext cx="8392269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spc="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Xplore se sitúa entre la inspiración y la reserva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4327874"/>
            <a:ext cx="6292900" cy="306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b="1" spc="7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675.000 M$</a:t>
            </a:r>
            <a:r>
              <a:rPr lang="en-US" sz="2400" b="1" spc="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gasto en hoteles y </a:t>
            </a:r>
          </a:p>
          <a:p>
            <a:pPr algn="l">
              <a:lnSpc>
                <a:spcPts val="4079"/>
              </a:lnSpc>
            </a:pPr>
            <a:r>
              <a:rPr lang="en-US" sz="2400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restaurantes en mercados digitalizados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b="1" spc="7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400.000 M$</a:t>
            </a:r>
            <a:r>
              <a:rPr lang="en-US" sz="2400" b="1" spc="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 reservas online</a:t>
            </a:r>
          </a:p>
          <a:p>
            <a:pPr algn="l">
              <a:lnSpc>
                <a:spcPts val="4079"/>
              </a:lnSpc>
            </a:pPr>
            <a:r>
              <a:rPr lang="en-US" sz="2400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capturables.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b="1" spc="7">
                <a:solidFill>
                  <a:srgbClr val="38B6FF"/>
                </a:solidFill>
                <a:latin typeface="Poppins Bold"/>
                <a:ea typeface="Poppins Bold"/>
                <a:cs typeface="Poppins Bold"/>
                <a:sym typeface="Poppins Bold"/>
              </a:rPr>
              <a:t>134 M$</a:t>
            </a:r>
            <a:r>
              <a:rPr lang="en-US" sz="2400" b="1" spc="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 mercado inicial capturable</a:t>
            </a:r>
          </a:p>
          <a:p>
            <a:pPr algn="l">
              <a:lnSpc>
                <a:spcPts val="4079"/>
              </a:lnSpc>
            </a:pPr>
            <a:r>
              <a:rPr lang="en-US" sz="2400" spc="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 1–2% take rate.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653</Words>
  <Application>Microsoft Office PowerPoint</Application>
  <PresentationFormat>Personalizado</PresentationFormat>
  <Paragraphs>141</Paragraphs>
  <Slides>16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XPLORE</dc:title>
  <cp:lastModifiedBy>Álvaro Godoy Marín</cp:lastModifiedBy>
  <cp:revision>5</cp:revision>
  <dcterms:created xsi:type="dcterms:W3CDTF">2006-08-16T00:00:00Z</dcterms:created>
  <dcterms:modified xsi:type="dcterms:W3CDTF">2026-03-26T18:54:27Z</dcterms:modified>
  <dc:identifier>DAHDGinobLg</dc:identifier>
</cp:coreProperties>
</file>