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18288000" cy="10287000"/>
  <p:notesSz cx="6858000" cy="9144000"/>
  <p:embeddedFontLst>
    <p:embeddedFont>
      <p:font typeface="Bebas Neue Cyrillic" panose="020B0604020202020204" charset="0"/>
      <p:regular r:id="rId14"/>
    </p:embeddedFont>
    <p:embeddedFont>
      <p:font typeface="ITC Avant Garde Gothic" panose="020B0604020202020204" charset="0"/>
      <p:regular r:id="rId15"/>
    </p:embeddedFont>
    <p:embeddedFont>
      <p:font typeface="ITC Avant Garde Gothic Bold" panose="020B0604020202020204" charset="0"/>
      <p:regular r:id="rId16"/>
    </p:embeddedFont>
    <p:embeddedFont>
      <p:font typeface="ITC Avant Garde Gothic Italics" panose="020B0604020202020204" charset="0"/>
      <p:regular r:id="rId17"/>
    </p:embeddedFont>
    <p:embeddedFont>
      <p:font typeface="League Spartan" panose="020B0604020202020204" charset="0"/>
      <p:regular r:id="rId18"/>
    </p:embeddedFont>
    <p:embeddedFont>
      <p:font typeface="Open Sans" panose="020B0606030504020204" pitchFamily="3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22" autoAdjust="0"/>
  </p:normalViewPr>
  <p:slideViewPr>
    <p:cSldViewPr>
      <p:cViewPr varScale="1">
        <p:scale>
          <a:sx n="81" d="100"/>
          <a:sy n="81" d="100"/>
        </p:scale>
        <p:origin x="3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án Rodeño" userId="e59cdd08-8806-4f2e-ac3d-131629f225f2" providerId="ADAL" clId="{49B9D1B4-F8EC-4306-9C27-FE409B20B002}"/>
    <pc:docChg chg="delSld modSld">
      <pc:chgData name="Adrián Rodeño" userId="e59cdd08-8806-4f2e-ac3d-131629f225f2" providerId="ADAL" clId="{49B9D1B4-F8EC-4306-9C27-FE409B20B002}" dt="2026-04-22T20:05:55.159" v="1" actId="47"/>
      <pc:docMkLst>
        <pc:docMk/>
      </pc:docMkLst>
      <pc:sldChg chg="del mod modShow">
        <pc:chgData name="Adrián Rodeño" userId="e59cdd08-8806-4f2e-ac3d-131629f225f2" providerId="ADAL" clId="{49B9D1B4-F8EC-4306-9C27-FE409B20B002}" dt="2026-04-22T20:05:55.159" v="1" actId="47"/>
        <pc:sldMkLst>
          <pc:docMk/>
          <pc:sldMk cId="0" sldId="26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svg"/><Relationship Id="rId10" Type="http://schemas.openxmlformats.org/officeDocument/2006/relationships/image" Target="../media/image39.png"/><Relationship Id="rId4" Type="http://schemas.openxmlformats.org/officeDocument/2006/relationships/image" Target="../media/image34.sv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20723"/>
            <a:ext cx="7120122" cy="30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 spc="90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www.cwipe.es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66408" y="3068491"/>
            <a:ext cx="14355184" cy="3949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8"/>
              </a:lnSpc>
            </a:pPr>
            <a:r>
              <a:rPr lang="en-US" sz="7752" b="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“Que te contraten y te despidan en el mismo día, con Cwipe es una ventaja”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49618" y="6506936"/>
            <a:ext cx="10287000" cy="102870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9F98">
                <a:alpha val="4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2581356" y="4610589"/>
            <a:ext cx="2838288" cy="2827201"/>
            <a:chOff x="0" y="0"/>
            <a:chExt cx="6502400" cy="6477000"/>
          </a:xfrm>
        </p:grpSpPr>
        <p:sp>
          <p:nvSpPr>
            <p:cNvPr id="6" name="Freeform 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223" t="-2660" r="223" b="-34786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84543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725406" y="4610589"/>
            <a:ext cx="2837188" cy="2826105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12983" r="-16559" b="-3012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84543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936912" y="4611685"/>
            <a:ext cx="2837188" cy="2826105"/>
            <a:chOff x="0" y="0"/>
            <a:chExt cx="6502400" cy="6477000"/>
          </a:xfrm>
        </p:grpSpPr>
        <p:sp>
          <p:nvSpPr>
            <p:cNvPr id="12" name="Freeform 1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23" t="-33031" r="-2919" b="-53253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084543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8190192" y="8584000"/>
            <a:ext cx="1907616" cy="1348600"/>
          </a:xfrm>
          <a:custGeom>
            <a:avLst/>
            <a:gdLst/>
            <a:ahLst/>
            <a:cxnLst/>
            <a:rect l="l" t="t" r="r" b="b"/>
            <a:pathLst>
              <a:path w="1907616" h="1348600">
                <a:moveTo>
                  <a:pt x="0" y="0"/>
                </a:moveTo>
                <a:lnTo>
                  <a:pt x="1907616" y="0"/>
                </a:lnTo>
                <a:lnTo>
                  <a:pt x="1907616" y="1348600"/>
                </a:lnTo>
                <a:lnTo>
                  <a:pt x="0" y="1348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85079" y="720723"/>
            <a:ext cx="7120122" cy="30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 spc="90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www.cwipe.es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541918" y="1162050"/>
            <a:ext cx="73024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084543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EQUIPO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61647" y="2898865"/>
            <a:ext cx="4478968" cy="5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DENYS BILOVUS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22272" y="2909491"/>
            <a:ext cx="4141692" cy="5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ADRIÁN RODEÑO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284660" y="2909491"/>
            <a:ext cx="4141692" cy="5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MARTA FRAGA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61647" y="3366861"/>
            <a:ext cx="4478968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Chief Executive Officer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122272" y="3366861"/>
            <a:ext cx="4141692" cy="730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Chief Financial and Operations Officer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84660" y="3366861"/>
            <a:ext cx="4141692" cy="37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Chief Product Officer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0500" y="8265575"/>
            <a:ext cx="10287000" cy="10296525"/>
            <a:chOff x="0" y="0"/>
            <a:chExt cx="812800" cy="8135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3553"/>
            </a:xfrm>
            <a:custGeom>
              <a:avLst/>
              <a:gdLst/>
              <a:ahLst/>
              <a:cxnLst/>
              <a:rect l="l" t="t" r="r" b="b"/>
              <a:pathLst>
                <a:path w="812800" h="813553">
                  <a:moveTo>
                    <a:pt x="406400" y="0"/>
                  </a:moveTo>
                  <a:cubicBezTo>
                    <a:pt x="181951" y="0"/>
                    <a:pt x="0" y="182120"/>
                    <a:pt x="0" y="406776"/>
                  </a:cubicBezTo>
                  <a:cubicBezTo>
                    <a:pt x="0" y="631433"/>
                    <a:pt x="181951" y="813553"/>
                    <a:pt x="406400" y="813553"/>
                  </a:cubicBezTo>
                  <a:cubicBezTo>
                    <a:pt x="630849" y="813553"/>
                    <a:pt x="812800" y="631433"/>
                    <a:pt x="812800" y="406776"/>
                  </a:cubicBezTo>
                  <a:cubicBezTo>
                    <a:pt x="812800" y="182120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9F98">
                <a:alpha val="4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57221"/>
              <a:ext cx="660400" cy="680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502936" y="3810095"/>
            <a:ext cx="5282128" cy="7976286"/>
          </a:xfrm>
          <a:custGeom>
            <a:avLst/>
            <a:gdLst/>
            <a:ahLst/>
            <a:cxnLst/>
            <a:rect l="l" t="t" r="r" b="b"/>
            <a:pathLst>
              <a:path w="5282128" h="7976286">
                <a:moveTo>
                  <a:pt x="0" y="0"/>
                </a:moveTo>
                <a:lnTo>
                  <a:pt x="5282128" y="0"/>
                </a:lnTo>
                <a:lnTo>
                  <a:pt x="5282128" y="7976286"/>
                </a:lnTo>
                <a:lnTo>
                  <a:pt x="0" y="79762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509"/>
            </a:stretch>
          </a:blipFill>
        </p:spPr>
      </p:sp>
      <p:sp>
        <p:nvSpPr>
          <p:cNvPr id="6" name="Freeform 6"/>
          <p:cNvSpPr/>
          <p:nvPr/>
        </p:nvSpPr>
        <p:spPr>
          <a:xfrm rot="3571723">
            <a:off x="11494859" y="3451978"/>
            <a:ext cx="2982189" cy="2434551"/>
          </a:xfrm>
          <a:custGeom>
            <a:avLst/>
            <a:gdLst/>
            <a:ahLst/>
            <a:cxnLst/>
            <a:rect l="l" t="t" r="r" b="b"/>
            <a:pathLst>
              <a:path w="2982189" h="2434551">
                <a:moveTo>
                  <a:pt x="0" y="0"/>
                </a:moveTo>
                <a:lnTo>
                  <a:pt x="2982189" y="0"/>
                </a:lnTo>
                <a:lnTo>
                  <a:pt x="2982189" y="2434551"/>
                </a:lnTo>
                <a:lnTo>
                  <a:pt x="0" y="243455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15885" flipV="1">
            <a:off x="4401992" y="3429862"/>
            <a:ext cx="2982189" cy="2434551"/>
          </a:xfrm>
          <a:custGeom>
            <a:avLst/>
            <a:gdLst/>
            <a:ahLst/>
            <a:cxnLst/>
            <a:rect l="l" t="t" r="r" b="b"/>
            <a:pathLst>
              <a:path w="2982189" h="2434551">
                <a:moveTo>
                  <a:pt x="0" y="2434551"/>
                </a:moveTo>
                <a:lnTo>
                  <a:pt x="2982189" y="2434551"/>
                </a:lnTo>
                <a:lnTo>
                  <a:pt x="2982189" y="0"/>
                </a:lnTo>
                <a:lnTo>
                  <a:pt x="0" y="0"/>
                </a:lnTo>
                <a:lnTo>
                  <a:pt x="0" y="2434551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85079" y="720723"/>
            <a:ext cx="7120122" cy="30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 spc="90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www.cwipe.es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170638" y="1408493"/>
            <a:ext cx="4020044" cy="1803981"/>
            <a:chOff x="0" y="0"/>
            <a:chExt cx="5360059" cy="2405308"/>
          </a:xfrm>
        </p:grpSpPr>
        <p:sp>
          <p:nvSpPr>
            <p:cNvPr id="10" name="Freeform 10"/>
            <p:cNvSpPr/>
            <p:nvPr/>
          </p:nvSpPr>
          <p:spPr>
            <a:xfrm flipH="1">
              <a:off x="486778" y="0"/>
              <a:ext cx="4158430" cy="2405308"/>
            </a:xfrm>
            <a:custGeom>
              <a:avLst/>
              <a:gdLst/>
              <a:ahLst/>
              <a:cxnLst/>
              <a:rect l="l" t="t" r="r" b="b"/>
              <a:pathLst>
                <a:path w="4158430" h="2405308">
                  <a:moveTo>
                    <a:pt x="4158430" y="0"/>
                  </a:moveTo>
                  <a:lnTo>
                    <a:pt x="0" y="0"/>
                  </a:lnTo>
                  <a:lnTo>
                    <a:pt x="0" y="2405308"/>
                  </a:lnTo>
                  <a:lnTo>
                    <a:pt x="4158430" y="2405308"/>
                  </a:lnTo>
                  <a:lnTo>
                    <a:pt x="415843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0" y="349397"/>
              <a:ext cx="5360059" cy="1073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2500" b="1" spc="112">
                  <a:solidFill>
                    <a:srgbClr val="084543"/>
                  </a:solidFill>
                  <a:latin typeface="ITC Avant Garde Gothic Bold"/>
                  <a:ea typeface="ITC Avant Garde Gothic Bold"/>
                  <a:cs typeface="ITC Avant Garde Gothic Bold"/>
                  <a:sym typeface="ITC Avant Garde Gothic Bold"/>
                </a:rPr>
                <a:t>A Cwipear </a:t>
              </a:r>
            </a:p>
            <a:p>
              <a:pPr algn="ctr">
                <a:lnSpc>
                  <a:spcPts val="3000"/>
                </a:lnSpc>
              </a:pPr>
              <a:r>
                <a:rPr lang="en-US" sz="2500" b="1" spc="112">
                  <a:solidFill>
                    <a:srgbClr val="084543"/>
                  </a:solidFill>
                  <a:latin typeface="ITC Avant Garde Gothic Bold"/>
                  <a:ea typeface="ITC Avant Garde Gothic Bold"/>
                  <a:cs typeface="ITC Avant Garde Gothic Bold"/>
                  <a:sym typeface="ITC Avant Garde Gothic Bold"/>
                </a:rPr>
                <a:t>todo el mundo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94426" y="5797632"/>
            <a:ext cx="8887018" cy="888701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8454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399184" y="2139434"/>
            <a:ext cx="1496951" cy="2449752"/>
          </a:xfrm>
          <a:custGeom>
            <a:avLst/>
            <a:gdLst/>
            <a:ahLst/>
            <a:cxnLst/>
            <a:rect l="l" t="t" r="r" b="b"/>
            <a:pathLst>
              <a:path w="1496951" h="2449752">
                <a:moveTo>
                  <a:pt x="0" y="0"/>
                </a:moveTo>
                <a:lnTo>
                  <a:pt x="1496951" y="0"/>
                </a:lnTo>
                <a:lnTo>
                  <a:pt x="1496951" y="2449753"/>
                </a:lnTo>
                <a:lnTo>
                  <a:pt x="0" y="24497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21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331097" y="4283741"/>
            <a:ext cx="3329882" cy="6588744"/>
            <a:chOff x="0" y="0"/>
            <a:chExt cx="2620010" cy="5184140"/>
          </a:xfrm>
        </p:grpSpPr>
        <p:sp>
          <p:nvSpPr>
            <p:cNvPr id="7" name="Freeform 7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t="-158" b="-158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084543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08454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DDF8F8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DDF8F8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DDF8F8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DDF8F8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860276" y="2556690"/>
            <a:ext cx="1042538" cy="47625"/>
            <a:chOff x="0" y="0"/>
            <a:chExt cx="274578" cy="1254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4578" cy="12543"/>
            </a:xfrm>
            <a:custGeom>
              <a:avLst/>
              <a:gdLst/>
              <a:ahLst/>
              <a:cxnLst/>
              <a:rect l="l" t="t" r="r" b="b"/>
              <a:pathLst>
                <a:path w="274578" h="12543">
                  <a:moveTo>
                    <a:pt x="6272" y="0"/>
                  </a:moveTo>
                  <a:lnTo>
                    <a:pt x="268306" y="0"/>
                  </a:lnTo>
                  <a:cubicBezTo>
                    <a:pt x="269970" y="0"/>
                    <a:pt x="271565" y="661"/>
                    <a:pt x="272741" y="1837"/>
                  </a:cubicBezTo>
                  <a:cubicBezTo>
                    <a:pt x="273917" y="3013"/>
                    <a:pt x="274578" y="4608"/>
                    <a:pt x="274578" y="6272"/>
                  </a:cubicBezTo>
                  <a:lnTo>
                    <a:pt x="274578" y="6272"/>
                  </a:lnTo>
                  <a:cubicBezTo>
                    <a:pt x="274578" y="7935"/>
                    <a:pt x="273917" y="9530"/>
                    <a:pt x="272741" y="10706"/>
                  </a:cubicBezTo>
                  <a:cubicBezTo>
                    <a:pt x="271565" y="11882"/>
                    <a:pt x="269970" y="12543"/>
                    <a:pt x="268306" y="12543"/>
                  </a:cubicBezTo>
                  <a:lnTo>
                    <a:pt x="6272" y="12543"/>
                  </a:lnTo>
                  <a:cubicBezTo>
                    <a:pt x="4608" y="12543"/>
                    <a:pt x="3013" y="11882"/>
                    <a:pt x="1837" y="10706"/>
                  </a:cubicBezTo>
                  <a:cubicBezTo>
                    <a:pt x="661" y="9530"/>
                    <a:pt x="0" y="7935"/>
                    <a:pt x="0" y="6272"/>
                  </a:cubicBezTo>
                  <a:lnTo>
                    <a:pt x="0" y="6272"/>
                  </a:lnTo>
                  <a:cubicBezTo>
                    <a:pt x="0" y="4608"/>
                    <a:pt x="661" y="3013"/>
                    <a:pt x="1837" y="1837"/>
                  </a:cubicBezTo>
                  <a:cubicBezTo>
                    <a:pt x="3013" y="661"/>
                    <a:pt x="4608" y="0"/>
                    <a:pt x="6272" y="0"/>
                  </a:cubicBezTo>
                  <a:close/>
                </a:path>
              </a:pathLst>
            </a:custGeom>
            <a:solidFill>
              <a:srgbClr val="084543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274578" cy="50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860276" y="3190969"/>
            <a:ext cx="351730" cy="351730"/>
          </a:xfrm>
          <a:custGeom>
            <a:avLst/>
            <a:gdLst/>
            <a:ahLst/>
            <a:cxnLst/>
            <a:rect l="l" t="t" r="r" b="b"/>
            <a:pathLst>
              <a:path w="351730" h="351730">
                <a:moveTo>
                  <a:pt x="0" y="0"/>
                </a:moveTo>
                <a:lnTo>
                  <a:pt x="351730" y="0"/>
                </a:lnTo>
                <a:lnTo>
                  <a:pt x="351730" y="351730"/>
                </a:lnTo>
                <a:lnTo>
                  <a:pt x="0" y="3517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60276" y="4005982"/>
            <a:ext cx="351730" cy="351730"/>
          </a:xfrm>
          <a:custGeom>
            <a:avLst/>
            <a:gdLst/>
            <a:ahLst/>
            <a:cxnLst/>
            <a:rect l="l" t="t" r="r" b="b"/>
            <a:pathLst>
              <a:path w="351730" h="351730">
                <a:moveTo>
                  <a:pt x="0" y="0"/>
                </a:moveTo>
                <a:lnTo>
                  <a:pt x="351730" y="0"/>
                </a:lnTo>
                <a:lnTo>
                  <a:pt x="351730" y="351731"/>
                </a:lnTo>
                <a:lnTo>
                  <a:pt x="0" y="35173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860276" y="4817226"/>
            <a:ext cx="351730" cy="351730"/>
          </a:xfrm>
          <a:custGeom>
            <a:avLst/>
            <a:gdLst/>
            <a:ahLst/>
            <a:cxnLst/>
            <a:rect l="l" t="t" r="r" b="b"/>
            <a:pathLst>
              <a:path w="351730" h="351730">
                <a:moveTo>
                  <a:pt x="0" y="0"/>
                </a:moveTo>
                <a:lnTo>
                  <a:pt x="351730" y="0"/>
                </a:lnTo>
                <a:lnTo>
                  <a:pt x="351730" y="351730"/>
                </a:lnTo>
                <a:lnTo>
                  <a:pt x="0" y="3517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860276" y="5628470"/>
            <a:ext cx="351730" cy="351730"/>
          </a:xfrm>
          <a:custGeom>
            <a:avLst/>
            <a:gdLst/>
            <a:ahLst/>
            <a:cxnLst/>
            <a:rect l="l" t="t" r="r" b="b"/>
            <a:pathLst>
              <a:path w="351730" h="351730">
                <a:moveTo>
                  <a:pt x="0" y="0"/>
                </a:moveTo>
                <a:lnTo>
                  <a:pt x="351730" y="0"/>
                </a:lnTo>
                <a:lnTo>
                  <a:pt x="351730" y="351730"/>
                </a:lnTo>
                <a:lnTo>
                  <a:pt x="0" y="3517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75269" y="7578113"/>
            <a:ext cx="575778" cy="2079852"/>
          </a:xfrm>
          <a:custGeom>
            <a:avLst/>
            <a:gdLst/>
            <a:ahLst/>
            <a:cxnLst/>
            <a:rect l="l" t="t" r="r" b="b"/>
            <a:pathLst>
              <a:path w="575778" h="2079852">
                <a:moveTo>
                  <a:pt x="0" y="0"/>
                </a:moveTo>
                <a:lnTo>
                  <a:pt x="575778" y="0"/>
                </a:lnTo>
                <a:lnTo>
                  <a:pt x="575778" y="2079852"/>
                </a:lnTo>
                <a:lnTo>
                  <a:pt x="0" y="20798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251047" y="7585183"/>
            <a:ext cx="3497630" cy="32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4"/>
              </a:lnSpc>
              <a:spcBef>
                <a:spcPct val="0"/>
              </a:spcBef>
            </a:pPr>
            <a:r>
              <a:rPr lang="en-US" sz="1867">
                <a:solidFill>
                  <a:srgbClr val="084543"/>
                </a:solidFill>
                <a:latin typeface="Open Sans"/>
                <a:ea typeface="Open Sans"/>
                <a:cs typeface="Open Sans"/>
                <a:sym typeface="Open Sans"/>
              </a:rPr>
              <a:t>@cwipe.es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1047" y="8147904"/>
            <a:ext cx="3497630" cy="32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4"/>
              </a:lnSpc>
              <a:spcBef>
                <a:spcPct val="0"/>
              </a:spcBef>
            </a:pPr>
            <a:r>
              <a:rPr lang="en-US" sz="1867">
                <a:solidFill>
                  <a:srgbClr val="084543"/>
                </a:solidFill>
                <a:latin typeface="Open Sans"/>
                <a:ea typeface="Open Sans"/>
                <a:cs typeface="Open Sans"/>
                <a:sym typeface="Open Sans"/>
              </a:rPr>
              <a:t>@cwipe.es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51047" y="8746395"/>
            <a:ext cx="3497630" cy="32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4"/>
              </a:lnSpc>
              <a:spcBef>
                <a:spcPct val="0"/>
              </a:spcBef>
            </a:pPr>
            <a:r>
              <a:rPr lang="en-US" sz="1867">
                <a:solidFill>
                  <a:srgbClr val="084543"/>
                </a:solidFill>
                <a:latin typeface="Open Sans"/>
                <a:ea typeface="Open Sans"/>
                <a:cs typeface="Open Sans"/>
                <a:sym typeface="Open Sans"/>
              </a:rPr>
              <a:t>@cwipe.es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1047" y="9308567"/>
            <a:ext cx="3497630" cy="32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4"/>
              </a:lnSpc>
              <a:spcBef>
                <a:spcPct val="0"/>
              </a:spcBef>
            </a:pPr>
            <a:r>
              <a:rPr lang="en-US" sz="1867">
                <a:solidFill>
                  <a:srgbClr val="084543"/>
                </a:solidFill>
                <a:latin typeface="Open Sans"/>
                <a:ea typeface="Open Sans"/>
                <a:cs typeface="Open Sans"/>
                <a:sym typeface="Open Sans"/>
              </a:rPr>
              <a:t>@cwipe.es</a:t>
            </a:r>
          </a:p>
        </p:txBody>
      </p:sp>
      <p:sp>
        <p:nvSpPr>
          <p:cNvPr id="28" name="Freeform 28"/>
          <p:cNvSpPr/>
          <p:nvPr/>
        </p:nvSpPr>
        <p:spPr>
          <a:xfrm>
            <a:off x="4561986" y="1208100"/>
            <a:ext cx="2017091" cy="1425994"/>
          </a:xfrm>
          <a:custGeom>
            <a:avLst/>
            <a:gdLst/>
            <a:ahLst/>
            <a:cxnLst/>
            <a:rect l="l" t="t" r="r" b="b"/>
            <a:pathLst>
              <a:path w="2017091" h="1425994">
                <a:moveTo>
                  <a:pt x="0" y="0"/>
                </a:moveTo>
                <a:lnTo>
                  <a:pt x="2017091" y="0"/>
                </a:lnTo>
                <a:lnTo>
                  <a:pt x="2017091" y="1425994"/>
                </a:lnTo>
                <a:lnTo>
                  <a:pt x="0" y="14259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353594" y="7409647"/>
            <a:ext cx="2416784" cy="2416784"/>
          </a:xfrm>
          <a:custGeom>
            <a:avLst/>
            <a:gdLst/>
            <a:ahLst/>
            <a:cxnLst/>
            <a:rect l="l" t="t" r="r" b="b"/>
            <a:pathLst>
              <a:path w="2416784" h="2416784">
                <a:moveTo>
                  <a:pt x="0" y="0"/>
                </a:moveTo>
                <a:lnTo>
                  <a:pt x="2416784" y="0"/>
                </a:lnTo>
                <a:lnTo>
                  <a:pt x="2416784" y="2416784"/>
                </a:lnTo>
                <a:lnTo>
                  <a:pt x="0" y="24167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2498124" y="3178475"/>
            <a:ext cx="3497630" cy="32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4"/>
              </a:lnSpc>
              <a:spcBef>
                <a:spcPct val="0"/>
              </a:spcBef>
            </a:pPr>
            <a:r>
              <a:rPr lang="en-US" sz="1867">
                <a:solidFill>
                  <a:srgbClr val="084543"/>
                </a:solidFill>
                <a:latin typeface="Open Sans"/>
                <a:ea typeface="Open Sans"/>
                <a:cs typeface="Open Sans"/>
                <a:sym typeface="Open Sans"/>
              </a:rPr>
              <a:t>+34 667 27 34 19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98124" y="3993488"/>
            <a:ext cx="3497630" cy="32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4"/>
              </a:lnSpc>
              <a:spcBef>
                <a:spcPct val="0"/>
              </a:spcBef>
            </a:pPr>
            <a:r>
              <a:rPr lang="en-US" sz="1867">
                <a:solidFill>
                  <a:srgbClr val="084543"/>
                </a:solidFill>
                <a:latin typeface="Open Sans"/>
                <a:ea typeface="Open Sans"/>
                <a:cs typeface="Open Sans"/>
                <a:sym typeface="Open Sans"/>
              </a:rPr>
              <a:t>www.cwipe.es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498124" y="4811445"/>
            <a:ext cx="3497630" cy="32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4"/>
              </a:lnSpc>
              <a:spcBef>
                <a:spcPct val="0"/>
              </a:spcBef>
            </a:pPr>
            <a:r>
              <a:rPr lang="en-US" sz="1867">
                <a:solidFill>
                  <a:srgbClr val="084543"/>
                </a:solidFill>
                <a:latin typeface="Open Sans"/>
                <a:ea typeface="Open Sans"/>
                <a:cs typeface="Open Sans"/>
                <a:sym typeface="Open Sans"/>
              </a:rPr>
              <a:t>contacto@cwipe.es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498124" y="5633761"/>
            <a:ext cx="4743852" cy="324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4"/>
              </a:lnSpc>
              <a:spcBef>
                <a:spcPct val="0"/>
              </a:spcBef>
            </a:pPr>
            <a:r>
              <a:rPr lang="en-US" sz="1867">
                <a:solidFill>
                  <a:srgbClr val="084543"/>
                </a:solidFill>
                <a:latin typeface="Open Sans"/>
                <a:ea typeface="Open Sans"/>
                <a:cs typeface="Open Sans"/>
                <a:sym typeface="Open Sans"/>
              </a:rPr>
              <a:t>Madrid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382305" y="1483456"/>
            <a:ext cx="7530710" cy="68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0"/>
              </a:lnSpc>
              <a:spcBef>
                <a:spcPct val="0"/>
              </a:spcBef>
            </a:pPr>
            <a:r>
              <a:rPr lang="en-US" sz="2400" b="1" spc="108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NO DUDES EN CONTACTARNOS SI QUIERES EL BUSINESS PLAN COMPLETO DE CWIPE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33210" y="1703819"/>
            <a:ext cx="3336839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084543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Contacto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4412" y="2333747"/>
            <a:ext cx="4962086" cy="6673723"/>
          </a:xfrm>
          <a:custGeom>
            <a:avLst/>
            <a:gdLst/>
            <a:ahLst/>
            <a:cxnLst/>
            <a:rect l="l" t="t" r="r" b="b"/>
            <a:pathLst>
              <a:path w="4962086" h="6673723">
                <a:moveTo>
                  <a:pt x="0" y="0"/>
                </a:moveTo>
                <a:lnTo>
                  <a:pt x="4962086" y="0"/>
                </a:lnTo>
                <a:lnTo>
                  <a:pt x="4962086" y="6673723"/>
                </a:lnTo>
                <a:lnTo>
                  <a:pt x="0" y="66737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2" t="-20507" b="-162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279000" y="2829699"/>
            <a:ext cx="7578151" cy="83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Cwipe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219919" y="3463919"/>
            <a:ext cx="7578151" cy="1679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00"/>
              </a:lnSpc>
            </a:pPr>
            <a:r>
              <a:rPr lang="en-US" sz="11000" spc="550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DECK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0" y="4600540"/>
            <a:ext cx="7932462" cy="277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294"/>
              </a:lnSpc>
            </a:pPr>
            <a:r>
              <a:rPr lang="en-US" sz="18294" b="1" spc="896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PITCH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64514" y="1019175"/>
            <a:ext cx="4803863" cy="387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00"/>
              </a:lnSpc>
            </a:pPr>
            <a:r>
              <a:rPr lang="en-US" sz="2500" b="1" spc="112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Cwipe APP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64514" y="1397002"/>
            <a:ext cx="4803863" cy="34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2200" i="1">
                <a:solidFill>
                  <a:srgbClr val="084543"/>
                </a:solidFill>
                <a:latin typeface="ITC Avant Garde Gothic Italics"/>
                <a:ea typeface="ITC Avant Garde Gothic Italics"/>
                <a:cs typeface="ITC Avant Garde Gothic Italics"/>
                <a:sym typeface="ITC Avant Garde Gothic Italics"/>
              </a:rPr>
              <a:t>TRABAJOS PUNTUALES</a:t>
            </a:r>
          </a:p>
        </p:txBody>
      </p:sp>
      <p:sp>
        <p:nvSpPr>
          <p:cNvPr id="8" name="Freeform 8"/>
          <p:cNvSpPr/>
          <p:nvPr/>
        </p:nvSpPr>
        <p:spPr>
          <a:xfrm>
            <a:off x="8190192" y="8584000"/>
            <a:ext cx="1907616" cy="1348600"/>
          </a:xfrm>
          <a:custGeom>
            <a:avLst/>
            <a:gdLst/>
            <a:ahLst/>
            <a:cxnLst/>
            <a:rect l="l" t="t" r="r" b="b"/>
            <a:pathLst>
              <a:path w="1907616" h="1348600">
                <a:moveTo>
                  <a:pt x="0" y="0"/>
                </a:moveTo>
                <a:lnTo>
                  <a:pt x="1907616" y="0"/>
                </a:lnTo>
                <a:lnTo>
                  <a:pt x="1907616" y="1348600"/>
                </a:lnTo>
                <a:lnTo>
                  <a:pt x="0" y="1348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0500" y="-8153586"/>
            <a:ext cx="10287000" cy="102870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4B0">
                <a:alpha val="4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79319" y="4528937"/>
            <a:ext cx="4729363" cy="4729363"/>
          </a:xfrm>
          <a:custGeom>
            <a:avLst/>
            <a:gdLst/>
            <a:ahLst/>
            <a:cxnLst/>
            <a:rect l="l" t="t" r="r" b="b"/>
            <a:pathLst>
              <a:path w="4729363" h="4729363">
                <a:moveTo>
                  <a:pt x="0" y="0"/>
                </a:moveTo>
                <a:lnTo>
                  <a:pt x="4729362" y="0"/>
                </a:lnTo>
                <a:lnTo>
                  <a:pt x="4729362" y="4729363"/>
                </a:lnTo>
                <a:lnTo>
                  <a:pt x="0" y="4729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18319" y="2707948"/>
            <a:ext cx="4729363" cy="4729363"/>
          </a:xfrm>
          <a:custGeom>
            <a:avLst/>
            <a:gdLst/>
            <a:ahLst/>
            <a:cxnLst/>
            <a:rect l="l" t="t" r="r" b="b"/>
            <a:pathLst>
              <a:path w="4729363" h="4729363">
                <a:moveTo>
                  <a:pt x="0" y="0"/>
                </a:moveTo>
                <a:lnTo>
                  <a:pt x="4729363" y="0"/>
                </a:lnTo>
                <a:lnTo>
                  <a:pt x="4729363" y="4729362"/>
                </a:lnTo>
                <a:lnTo>
                  <a:pt x="0" y="47293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70341" y="2342964"/>
            <a:ext cx="4729363" cy="4729363"/>
          </a:xfrm>
          <a:custGeom>
            <a:avLst/>
            <a:gdLst/>
            <a:ahLst/>
            <a:cxnLst/>
            <a:rect l="l" t="t" r="r" b="b"/>
            <a:pathLst>
              <a:path w="4729363" h="4729363">
                <a:moveTo>
                  <a:pt x="0" y="0"/>
                </a:moveTo>
                <a:lnTo>
                  <a:pt x="4729363" y="0"/>
                </a:lnTo>
                <a:lnTo>
                  <a:pt x="4729363" y="4729363"/>
                </a:lnTo>
                <a:lnTo>
                  <a:pt x="0" y="4729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69945" y="2936199"/>
            <a:ext cx="3009265" cy="3293314"/>
          </a:xfrm>
          <a:custGeom>
            <a:avLst/>
            <a:gdLst/>
            <a:ahLst/>
            <a:cxnLst/>
            <a:rect l="l" t="t" r="r" b="b"/>
            <a:pathLst>
              <a:path w="3009265" h="3293314">
                <a:moveTo>
                  <a:pt x="0" y="0"/>
                </a:moveTo>
                <a:lnTo>
                  <a:pt x="3009266" y="0"/>
                </a:lnTo>
                <a:lnTo>
                  <a:pt x="3009266" y="3293314"/>
                </a:lnTo>
                <a:lnTo>
                  <a:pt x="0" y="32933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02988" y="4935937"/>
            <a:ext cx="2682023" cy="3915362"/>
          </a:xfrm>
          <a:custGeom>
            <a:avLst/>
            <a:gdLst/>
            <a:ahLst/>
            <a:cxnLst/>
            <a:rect l="l" t="t" r="r" b="b"/>
            <a:pathLst>
              <a:path w="2682023" h="3915362">
                <a:moveTo>
                  <a:pt x="0" y="0"/>
                </a:moveTo>
                <a:lnTo>
                  <a:pt x="2682024" y="0"/>
                </a:lnTo>
                <a:lnTo>
                  <a:pt x="2682024" y="3915363"/>
                </a:lnTo>
                <a:lnTo>
                  <a:pt x="0" y="39153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774127" y="2707948"/>
            <a:ext cx="2456130" cy="3749817"/>
          </a:xfrm>
          <a:custGeom>
            <a:avLst/>
            <a:gdLst/>
            <a:ahLst/>
            <a:cxnLst/>
            <a:rect l="l" t="t" r="r" b="b"/>
            <a:pathLst>
              <a:path w="2456130" h="3749817">
                <a:moveTo>
                  <a:pt x="0" y="0"/>
                </a:moveTo>
                <a:lnTo>
                  <a:pt x="2456130" y="0"/>
                </a:lnTo>
                <a:lnTo>
                  <a:pt x="2456130" y="3749816"/>
                </a:lnTo>
                <a:lnTo>
                  <a:pt x="0" y="374981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71902" y="6906958"/>
            <a:ext cx="5459112" cy="208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8"/>
              </a:lnSpc>
              <a:spcBef>
                <a:spcPct val="0"/>
              </a:spcBef>
            </a:pPr>
            <a:r>
              <a:rPr lang="en-US" sz="3300" b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Falta de plataforma que </a:t>
            </a:r>
            <a:r>
              <a:rPr lang="en-US" sz="3300" b="1">
                <a:solidFill>
                  <a:srgbClr val="019F9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centralice</a:t>
            </a:r>
            <a:r>
              <a:rPr lang="en-US" sz="3300" b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y organice todas las ofertas de trabajo temporal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64935" y="3150488"/>
            <a:ext cx="3958131" cy="104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8"/>
              </a:lnSpc>
              <a:spcBef>
                <a:spcPct val="0"/>
              </a:spcBef>
            </a:pPr>
            <a:r>
              <a:rPr lang="en-US" sz="3300" b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Plazos de </a:t>
            </a:r>
            <a:r>
              <a:rPr lang="en-US" sz="3300" b="1">
                <a:solidFill>
                  <a:srgbClr val="019F9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espera</a:t>
            </a:r>
            <a:r>
              <a:rPr lang="en-US" sz="3300" b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muy largo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18568" y="6874569"/>
            <a:ext cx="4928864" cy="156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8"/>
              </a:lnSpc>
              <a:spcBef>
                <a:spcPct val="0"/>
              </a:spcBef>
            </a:pPr>
            <a:r>
              <a:rPr lang="en-US" sz="3300" b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</a:t>
            </a:r>
            <a:r>
              <a:rPr lang="en-US" sz="3300" b="1" u="none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alta de </a:t>
            </a:r>
            <a:r>
              <a:rPr lang="en-US" sz="3300" b="1" u="none">
                <a:solidFill>
                  <a:srgbClr val="019F9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flexibilidad</a:t>
            </a:r>
            <a:r>
              <a:rPr lang="en-US" sz="3300" b="1" u="none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en el mercado laboral tradicional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92800" y="669739"/>
            <a:ext cx="73024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084543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PROBLEMA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00500" y="-8153586"/>
            <a:ext cx="10287000" cy="102870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B4B0">
                <a:alpha val="4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70341" y="5218948"/>
            <a:ext cx="4729363" cy="4729363"/>
          </a:xfrm>
          <a:custGeom>
            <a:avLst/>
            <a:gdLst/>
            <a:ahLst/>
            <a:cxnLst/>
            <a:rect l="l" t="t" r="r" b="b"/>
            <a:pathLst>
              <a:path w="4729363" h="4729363">
                <a:moveTo>
                  <a:pt x="0" y="0"/>
                </a:moveTo>
                <a:lnTo>
                  <a:pt x="4729363" y="0"/>
                </a:lnTo>
                <a:lnTo>
                  <a:pt x="4729363" y="4729363"/>
                </a:lnTo>
                <a:lnTo>
                  <a:pt x="0" y="4729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50389" y="2539968"/>
            <a:ext cx="4729363" cy="4729363"/>
          </a:xfrm>
          <a:custGeom>
            <a:avLst/>
            <a:gdLst/>
            <a:ahLst/>
            <a:cxnLst/>
            <a:rect l="l" t="t" r="r" b="b"/>
            <a:pathLst>
              <a:path w="4729363" h="4729363">
                <a:moveTo>
                  <a:pt x="0" y="0"/>
                </a:moveTo>
                <a:lnTo>
                  <a:pt x="4729362" y="0"/>
                </a:lnTo>
                <a:lnTo>
                  <a:pt x="4729362" y="4729362"/>
                </a:lnTo>
                <a:lnTo>
                  <a:pt x="0" y="47293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95200" y="5218948"/>
            <a:ext cx="4729363" cy="4729363"/>
          </a:xfrm>
          <a:custGeom>
            <a:avLst/>
            <a:gdLst/>
            <a:ahLst/>
            <a:cxnLst/>
            <a:rect l="l" t="t" r="r" b="b"/>
            <a:pathLst>
              <a:path w="4729363" h="4729363">
                <a:moveTo>
                  <a:pt x="0" y="0"/>
                </a:moveTo>
                <a:lnTo>
                  <a:pt x="4729363" y="0"/>
                </a:lnTo>
                <a:lnTo>
                  <a:pt x="4729363" y="4729363"/>
                </a:lnTo>
                <a:lnTo>
                  <a:pt x="0" y="472936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46000"/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70341" y="3038856"/>
            <a:ext cx="5459112" cy="1565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8"/>
              </a:lnSpc>
              <a:spcBef>
                <a:spcPct val="0"/>
              </a:spcBef>
            </a:pPr>
            <a:r>
              <a:rPr lang="en-US" sz="3300" b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Oferta y demanda de trabajos </a:t>
            </a:r>
            <a:r>
              <a:rPr lang="en-US" sz="3300" b="1">
                <a:solidFill>
                  <a:srgbClr val="019F9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temporales</a:t>
            </a:r>
            <a:r>
              <a:rPr lang="en-US" sz="3300" b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en una sola App </a:t>
            </a:r>
          </a:p>
        </p:txBody>
      </p:sp>
      <p:sp>
        <p:nvSpPr>
          <p:cNvPr id="9" name="Freeform 9"/>
          <p:cNvSpPr/>
          <p:nvPr/>
        </p:nvSpPr>
        <p:spPr>
          <a:xfrm>
            <a:off x="1732066" y="4068117"/>
            <a:ext cx="2849328" cy="5228125"/>
          </a:xfrm>
          <a:custGeom>
            <a:avLst/>
            <a:gdLst/>
            <a:ahLst/>
            <a:cxnLst/>
            <a:rect l="l" t="t" r="r" b="b"/>
            <a:pathLst>
              <a:path w="2849328" h="5228125">
                <a:moveTo>
                  <a:pt x="0" y="0"/>
                </a:moveTo>
                <a:lnTo>
                  <a:pt x="2849328" y="0"/>
                </a:lnTo>
                <a:lnTo>
                  <a:pt x="2849328" y="5228125"/>
                </a:lnTo>
                <a:lnTo>
                  <a:pt x="0" y="5228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53011" y="1425906"/>
            <a:ext cx="3181977" cy="5838490"/>
          </a:xfrm>
          <a:custGeom>
            <a:avLst/>
            <a:gdLst/>
            <a:ahLst/>
            <a:cxnLst/>
            <a:rect l="l" t="t" r="r" b="b"/>
            <a:pathLst>
              <a:path w="3181977" h="5838490">
                <a:moveTo>
                  <a:pt x="0" y="0"/>
                </a:moveTo>
                <a:lnTo>
                  <a:pt x="3181978" y="0"/>
                </a:lnTo>
                <a:lnTo>
                  <a:pt x="3181978" y="5838490"/>
                </a:lnTo>
                <a:lnTo>
                  <a:pt x="0" y="5838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48747" y="5143500"/>
            <a:ext cx="3236249" cy="4535001"/>
          </a:xfrm>
          <a:custGeom>
            <a:avLst/>
            <a:gdLst/>
            <a:ahLst/>
            <a:cxnLst/>
            <a:rect l="l" t="t" r="r" b="b"/>
            <a:pathLst>
              <a:path w="3236249" h="4535001">
                <a:moveTo>
                  <a:pt x="0" y="0"/>
                </a:moveTo>
                <a:lnTo>
                  <a:pt x="3236248" y="0"/>
                </a:lnTo>
                <a:lnTo>
                  <a:pt x="3236248" y="4535001"/>
                </a:lnTo>
                <a:lnTo>
                  <a:pt x="0" y="45350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938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00685" y="3646834"/>
            <a:ext cx="285871" cy="235843"/>
          </a:xfrm>
          <a:custGeom>
            <a:avLst/>
            <a:gdLst/>
            <a:ahLst/>
            <a:cxnLst/>
            <a:rect l="l" t="t" r="r" b="b"/>
            <a:pathLst>
              <a:path w="285871" h="235843">
                <a:moveTo>
                  <a:pt x="0" y="0"/>
                </a:moveTo>
                <a:lnTo>
                  <a:pt x="285871" y="0"/>
                </a:lnTo>
                <a:lnTo>
                  <a:pt x="285871" y="235843"/>
                </a:lnTo>
                <a:lnTo>
                  <a:pt x="0" y="23584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953251" y="7179624"/>
            <a:ext cx="6198576" cy="208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8"/>
              </a:lnSpc>
              <a:spcBef>
                <a:spcPct val="0"/>
              </a:spcBef>
            </a:pPr>
            <a:r>
              <a:rPr lang="en-US" sz="3300" b="1" dirty="0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Usa la App </a:t>
            </a:r>
            <a:r>
              <a:rPr lang="en-US" sz="3300" b="1" dirty="0" err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como</a:t>
            </a:r>
            <a:r>
              <a:rPr lang="en-US" sz="3300" b="1" dirty="0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300" b="1" dirty="0" err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una</a:t>
            </a:r>
            <a:r>
              <a:rPr lang="en-US" sz="3300" b="1" dirty="0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red social. Haz </a:t>
            </a:r>
            <a:r>
              <a:rPr lang="en-US" sz="3300" b="1" dirty="0">
                <a:solidFill>
                  <a:srgbClr val="FF31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MATCH</a:t>
            </a:r>
            <a:r>
              <a:rPr lang="en-US" sz="3300" b="1" dirty="0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con las personas / </a:t>
            </a:r>
            <a:r>
              <a:rPr lang="en-US" sz="3300" b="1" dirty="0" err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trabajos</a:t>
            </a:r>
            <a:r>
              <a:rPr lang="en-US" sz="3300" b="1" dirty="0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que mas </a:t>
            </a:r>
            <a:r>
              <a:rPr lang="en-US" sz="3300" b="1" dirty="0" err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</a:t>
            </a:r>
            <a:r>
              <a:rPr lang="en-US" sz="3300" b="1" dirty="0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300" b="1" dirty="0" err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gusten</a:t>
            </a:r>
            <a:endParaRPr lang="en-US" sz="3300" b="1" dirty="0">
              <a:solidFill>
                <a:srgbClr val="084543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330436" y="3300794"/>
            <a:ext cx="4928864" cy="104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8"/>
              </a:lnSpc>
              <a:spcBef>
                <a:spcPct val="0"/>
              </a:spcBef>
            </a:pPr>
            <a:r>
              <a:rPr lang="en-US" sz="3300" b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Publica y encuentra trabajos por </a:t>
            </a:r>
            <a:r>
              <a:rPr lang="en-US" sz="3300" b="1">
                <a:solidFill>
                  <a:srgbClr val="019F98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horas</a:t>
            </a:r>
            <a:r>
              <a:rPr lang="en-US" sz="3300" b="1">
                <a:solidFill>
                  <a:srgbClr val="08454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92800" y="669739"/>
            <a:ext cx="73024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084543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SOLUCIÓN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621691" y="2237324"/>
            <a:ext cx="5791087" cy="6901867"/>
            <a:chOff x="0" y="0"/>
            <a:chExt cx="479628" cy="5716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9628" cy="571625"/>
            </a:xfrm>
            <a:custGeom>
              <a:avLst/>
              <a:gdLst/>
              <a:ahLst/>
              <a:cxnLst/>
              <a:rect l="l" t="t" r="r" b="b"/>
              <a:pathLst>
                <a:path w="479628" h="571625">
                  <a:moveTo>
                    <a:pt x="239814" y="0"/>
                  </a:moveTo>
                  <a:cubicBezTo>
                    <a:pt x="107368" y="0"/>
                    <a:pt x="0" y="127963"/>
                    <a:pt x="0" y="285813"/>
                  </a:cubicBezTo>
                  <a:cubicBezTo>
                    <a:pt x="0" y="443662"/>
                    <a:pt x="107368" y="571625"/>
                    <a:pt x="239814" y="571625"/>
                  </a:cubicBezTo>
                  <a:cubicBezTo>
                    <a:pt x="372260" y="571625"/>
                    <a:pt x="479628" y="443662"/>
                    <a:pt x="479628" y="285813"/>
                  </a:cubicBezTo>
                  <a:cubicBezTo>
                    <a:pt x="479628" y="127963"/>
                    <a:pt x="372260" y="0"/>
                    <a:pt x="239814" y="0"/>
                  </a:cubicBezTo>
                  <a:close/>
                </a:path>
              </a:pathLst>
            </a:custGeom>
            <a:solidFill>
              <a:srgbClr val="68D0CB">
                <a:alpha val="49804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44965" y="34540"/>
              <a:ext cx="389698" cy="483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82907" y="2237324"/>
            <a:ext cx="4824773" cy="6307175"/>
          </a:xfrm>
          <a:custGeom>
            <a:avLst/>
            <a:gdLst/>
            <a:ahLst/>
            <a:cxnLst/>
            <a:rect l="l" t="t" r="r" b="b"/>
            <a:pathLst>
              <a:path w="4824773" h="6307175">
                <a:moveTo>
                  <a:pt x="0" y="0"/>
                </a:moveTo>
                <a:lnTo>
                  <a:pt x="4824772" y="0"/>
                </a:lnTo>
                <a:lnTo>
                  <a:pt x="4824772" y="6307175"/>
                </a:lnTo>
                <a:lnTo>
                  <a:pt x="0" y="63071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830" b="-1753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55068" y="3922618"/>
            <a:ext cx="8471562" cy="4005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spc="126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Conecta empresas/particulares y personas para </a:t>
            </a:r>
            <a:r>
              <a:rPr lang="en-US" sz="2800" b="1" spc="126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trabajos temporales</a:t>
            </a:r>
          </a:p>
          <a:p>
            <a:pPr algn="l">
              <a:lnSpc>
                <a:spcPts val="3920"/>
              </a:lnSpc>
            </a:pPr>
            <a:endParaRPr lang="en-US" sz="2800" b="1" spc="126">
              <a:solidFill>
                <a:srgbClr val="084543"/>
              </a:solidFill>
              <a:latin typeface="ITC Avant Garde Gothic Bold"/>
              <a:ea typeface="ITC Avant Garde Gothic Bold"/>
              <a:cs typeface="ITC Avant Garde Gothic Bold"/>
              <a:sym typeface="ITC Avant Garde Gothic Bold"/>
            </a:endParaRPr>
          </a:p>
          <a:p>
            <a:pPr algn="l">
              <a:lnSpc>
                <a:spcPts val="3920"/>
              </a:lnSpc>
            </a:pPr>
            <a:r>
              <a:rPr lang="en-US" sz="2800" spc="126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Oportunidades </a:t>
            </a:r>
            <a:r>
              <a:rPr lang="en-US" sz="2800" b="1" spc="126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rápidas, flexibles y accesibles.</a:t>
            </a:r>
          </a:p>
          <a:p>
            <a:pPr algn="l">
              <a:lnSpc>
                <a:spcPts val="3920"/>
              </a:lnSpc>
            </a:pPr>
            <a:endParaRPr lang="en-US" sz="2800" b="1" spc="126">
              <a:solidFill>
                <a:srgbClr val="084543"/>
              </a:solidFill>
              <a:latin typeface="ITC Avant Garde Gothic Bold"/>
              <a:ea typeface="ITC Avant Garde Gothic Bold"/>
              <a:cs typeface="ITC Avant Garde Gothic Bold"/>
              <a:sym typeface="ITC Avant Garde Gothic Bold"/>
            </a:endParaRPr>
          </a:p>
          <a:p>
            <a:pPr algn="l">
              <a:lnSpc>
                <a:spcPts val="3920"/>
              </a:lnSpc>
            </a:pPr>
            <a:r>
              <a:rPr lang="en-US" sz="2800" b="1" spc="126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Elimina </a:t>
            </a:r>
            <a:r>
              <a:rPr lang="en-US" sz="2800" spc="126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tiempos largos de espera. </a:t>
            </a:r>
          </a:p>
          <a:p>
            <a:pPr algn="l">
              <a:lnSpc>
                <a:spcPts val="3920"/>
              </a:lnSpc>
            </a:pPr>
            <a:endParaRPr lang="en-US" sz="2800" spc="126">
              <a:solidFill>
                <a:srgbClr val="084543"/>
              </a:solidFill>
              <a:latin typeface="ITC Avant Garde Gothic"/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51736" y="3920632"/>
            <a:ext cx="1976502" cy="3506697"/>
          </a:xfrm>
          <a:custGeom>
            <a:avLst/>
            <a:gdLst/>
            <a:ahLst/>
            <a:cxnLst/>
            <a:rect l="l" t="t" r="r" b="b"/>
            <a:pathLst>
              <a:path w="1976502" h="3506697">
                <a:moveTo>
                  <a:pt x="0" y="0"/>
                </a:moveTo>
                <a:lnTo>
                  <a:pt x="1976502" y="0"/>
                </a:lnTo>
                <a:lnTo>
                  <a:pt x="1976502" y="3506696"/>
                </a:lnTo>
                <a:lnTo>
                  <a:pt x="0" y="35066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2778" y="5280898"/>
            <a:ext cx="1245460" cy="2146430"/>
          </a:xfrm>
          <a:custGeom>
            <a:avLst/>
            <a:gdLst/>
            <a:ahLst/>
            <a:cxnLst/>
            <a:rect l="l" t="t" r="r" b="b"/>
            <a:pathLst>
              <a:path w="1245460" h="2146430">
                <a:moveTo>
                  <a:pt x="0" y="0"/>
                </a:moveTo>
                <a:lnTo>
                  <a:pt x="1245460" y="0"/>
                </a:lnTo>
                <a:lnTo>
                  <a:pt x="1245460" y="2146430"/>
                </a:lnTo>
                <a:lnTo>
                  <a:pt x="0" y="214643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7211" y="6517059"/>
            <a:ext cx="536594" cy="910270"/>
          </a:xfrm>
          <a:custGeom>
            <a:avLst/>
            <a:gdLst/>
            <a:ahLst/>
            <a:cxnLst/>
            <a:rect l="l" t="t" r="r" b="b"/>
            <a:pathLst>
              <a:path w="536594" h="910270">
                <a:moveTo>
                  <a:pt x="0" y="0"/>
                </a:moveTo>
                <a:lnTo>
                  <a:pt x="536594" y="0"/>
                </a:lnTo>
                <a:lnTo>
                  <a:pt x="536594" y="910269"/>
                </a:lnTo>
                <a:lnTo>
                  <a:pt x="0" y="9102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28700" y="720723"/>
            <a:ext cx="7120122" cy="30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 spc="90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www.cwipe.es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44093" y="1162050"/>
            <a:ext cx="73024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084543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¿QUÉ ES CWIPE?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1071" y="2716080"/>
            <a:ext cx="3294333" cy="932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7"/>
              </a:lnSpc>
            </a:pPr>
            <a:r>
              <a:rPr lang="en-US" sz="4912" b="1" spc="22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APP QUE: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890344"/>
            <a:ext cx="5859132" cy="882411"/>
            <a:chOff x="0" y="0"/>
            <a:chExt cx="4054595" cy="610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4595" cy="610640"/>
            </a:xfrm>
            <a:custGeom>
              <a:avLst/>
              <a:gdLst/>
              <a:ahLst/>
              <a:cxnLst/>
              <a:rect l="l" t="t" r="r" b="b"/>
              <a:pathLst>
                <a:path w="4054595" h="610640">
                  <a:moveTo>
                    <a:pt x="203200" y="0"/>
                  </a:moveTo>
                  <a:lnTo>
                    <a:pt x="4054595" y="0"/>
                  </a:lnTo>
                  <a:lnTo>
                    <a:pt x="3851395" y="610640"/>
                  </a:lnTo>
                  <a:lnTo>
                    <a:pt x="0" y="6106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360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9525"/>
              <a:ext cx="3851395" cy="620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6229227"/>
            <a:ext cx="5859132" cy="882411"/>
            <a:chOff x="0" y="0"/>
            <a:chExt cx="4054595" cy="610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54595" cy="610640"/>
            </a:xfrm>
            <a:custGeom>
              <a:avLst/>
              <a:gdLst/>
              <a:ahLst/>
              <a:cxnLst/>
              <a:rect l="l" t="t" r="r" b="b"/>
              <a:pathLst>
                <a:path w="4054595" h="610640">
                  <a:moveTo>
                    <a:pt x="203200" y="0"/>
                  </a:moveTo>
                  <a:lnTo>
                    <a:pt x="4054595" y="0"/>
                  </a:lnTo>
                  <a:lnTo>
                    <a:pt x="3851395" y="610640"/>
                  </a:lnTo>
                  <a:lnTo>
                    <a:pt x="0" y="6106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3605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9525"/>
              <a:ext cx="3851395" cy="620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00168" y="1890344"/>
            <a:ext cx="5859132" cy="882411"/>
            <a:chOff x="0" y="0"/>
            <a:chExt cx="4054595" cy="6106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54595" cy="610640"/>
            </a:xfrm>
            <a:custGeom>
              <a:avLst/>
              <a:gdLst/>
              <a:ahLst/>
              <a:cxnLst/>
              <a:rect l="l" t="t" r="r" b="b"/>
              <a:pathLst>
                <a:path w="4054595" h="610640">
                  <a:moveTo>
                    <a:pt x="203200" y="0"/>
                  </a:moveTo>
                  <a:lnTo>
                    <a:pt x="4054595" y="0"/>
                  </a:lnTo>
                  <a:lnTo>
                    <a:pt x="3851395" y="610640"/>
                  </a:lnTo>
                  <a:lnTo>
                    <a:pt x="0" y="6106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3605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-9525"/>
              <a:ext cx="3851395" cy="620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34442" y="6229227"/>
            <a:ext cx="5859132" cy="882411"/>
            <a:chOff x="0" y="0"/>
            <a:chExt cx="4054595" cy="6106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54595" cy="610640"/>
            </a:xfrm>
            <a:custGeom>
              <a:avLst/>
              <a:gdLst/>
              <a:ahLst/>
              <a:cxnLst/>
              <a:rect l="l" t="t" r="r" b="b"/>
              <a:pathLst>
                <a:path w="4054595" h="610640">
                  <a:moveTo>
                    <a:pt x="203200" y="0"/>
                  </a:moveTo>
                  <a:lnTo>
                    <a:pt x="4054595" y="0"/>
                  </a:lnTo>
                  <a:lnTo>
                    <a:pt x="3851395" y="610640"/>
                  </a:lnTo>
                  <a:lnTo>
                    <a:pt x="0" y="6106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3605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01600" y="-9525"/>
              <a:ext cx="3851395" cy="620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673450" y="8673738"/>
            <a:ext cx="10287000" cy="1028700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605D">
                <a:alpha val="49804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28700" y="724228"/>
            <a:ext cx="7120122" cy="307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2000" spc="90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www.cwipe.es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492800" y="596416"/>
            <a:ext cx="73024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084543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ESTUDIO DE MERCADO</a:t>
            </a:r>
          </a:p>
        </p:txBody>
      </p:sp>
      <p:sp>
        <p:nvSpPr>
          <p:cNvPr id="19" name="Freeform 19"/>
          <p:cNvSpPr/>
          <p:nvPr/>
        </p:nvSpPr>
        <p:spPr>
          <a:xfrm>
            <a:off x="11400168" y="2982305"/>
            <a:ext cx="5754881" cy="2589696"/>
          </a:xfrm>
          <a:custGeom>
            <a:avLst/>
            <a:gdLst/>
            <a:ahLst/>
            <a:cxnLst/>
            <a:rect l="l" t="t" r="r" b="b"/>
            <a:pathLst>
              <a:path w="5754881" h="2589696">
                <a:moveTo>
                  <a:pt x="0" y="0"/>
                </a:moveTo>
                <a:lnTo>
                  <a:pt x="5754881" y="0"/>
                </a:lnTo>
                <a:lnTo>
                  <a:pt x="5754881" y="2589697"/>
                </a:lnTo>
                <a:lnTo>
                  <a:pt x="0" y="2589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81252" y="7321188"/>
            <a:ext cx="1054783" cy="1054783"/>
          </a:xfrm>
          <a:custGeom>
            <a:avLst/>
            <a:gdLst/>
            <a:ahLst/>
            <a:cxnLst/>
            <a:rect l="l" t="t" r="r" b="b"/>
            <a:pathLst>
              <a:path w="1054783" h="1054783">
                <a:moveTo>
                  <a:pt x="0" y="0"/>
                </a:moveTo>
                <a:lnTo>
                  <a:pt x="1054783" y="0"/>
                </a:lnTo>
                <a:lnTo>
                  <a:pt x="1054783" y="1054783"/>
                </a:lnTo>
                <a:lnTo>
                  <a:pt x="0" y="1054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2925780" y="8463902"/>
            <a:ext cx="2085604" cy="608995"/>
          </a:xfrm>
          <a:custGeom>
            <a:avLst/>
            <a:gdLst/>
            <a:ahLst/>
            <a:cxnLst/>
            <a:rect l="l" t="t" r="r" b="b"/>
            <a:pathLst>
              <a:path w="2085604" h="608995">
                <a:moveTo>
                  <a:pt x="0" y="0"/>
                </a:moveTo>
                <a:lnTo>
                  <a:pt x="2085605" y="0"/>
                </a:lnTo>
                <a:lnTo>
                  <a:pt x="2085605" y="608995"/>
                </a:lnTo>
                <a:lnTo>
                  <a:pt x="0" y="6089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440" b="-115026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702514" y="7343205"/>
            <a:ext cx="1032766" cy="1032766"/>
          </a:xfrm>
          <a:custGeom>
            <a:avLst/>
            <a:gdLst/>
            <a:ahLst/>
            <a:cxnLst/>
            <a:rect l="l" t="t" r="r" b="b"/>
            <a:pathLst>
              <a:path w="1032766" h="1032766">
                <a:moveTo>
                  <a:pt x="0" y="0"/>
                </a:moveTo>
                <a:lnTo>
                  <a:pt x="1032766" y="0"/>
                </a:lnTo>
                <a:lnTo>
                  <a:pt x="1032766" y="1032766"/>
                </a:lnTo>
                <a:lnTo>
                  <a:pt x="0" y="10327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3454495" y="7343205"/>
            <a:ext cx="1028176" cy="1032766"/>
          </a:xfrm>
          <a:custGeom>
            <a:avLst/>
            <a:gdLst/>
            <a:ahLst/>
            <a:cxnLst/>
            <a:rect l="l" t="t" r="r" b="b"/>
            <a:pathLst>
              <a:path w="1028176" h="1032766">
                <a:moveTo>
                  <a:pt x="0" y="0"/>
                </a:moveTo>
                <a:lnTo>
                  <a:pt x="1028175" y="0"/>
                </a:lnTo>
                <a:lnTo>
                  <a:pt x="1028175" y="1032766"/>
                </a:lnTo>
                <a:lnTo>
                  <a:pt x="0" y="10327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882439" y="3201380"/>
            <a:ext cx="6761077" cy="196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64" lvl="1" indent="-269882" algn="l">
              <a:lnSpc>
                <a:spcPts val="3000"/>
              </a:lnSpc>
              <a:buFont typeface="Arial"/>
              <a:buChar char="•"/>
            </a:pPr>
            <a:r>
              <a:rPr lang="en-US" sz="2500" b="1" spc="112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EMPLEADORES</a:t>
            </a:r>
            <a:r>
              <a:rPr lang="en-US" sz="2500" spc="112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 (Autónomos, pequeñas empresas, ETTs...)</a:t>
            </a:r>
          </a:p>
          <a:p>
            <a:pPr algn="l">
              <a:lnSpc>
                <a:spcPts val="3000"/>
              </a:lnSpc>
            </a:pPr>
            <a:endParaRPr lang="en-US" sz="2500" spc="112">
              <a:solidFill>
                <a:srgbClr val="084543"/>
              </a:solidFill>
              <a:latin typeface="ITC Avant Garde Gothic"/>
              <a:ea typeface="ITC Avant Garde Gothic"/>
              <a:cs typeface="ITC Avant Garde Gothic"/>
              <a:sym typeface="ITC Avant Garde Gothic"/>
            </a:endParaRPr>
          </a:p>
          <a:p>
            <a:pPr marL="539764" lvl="1" indent="-269882" algn="l">
              <a:lnSpc>
                <a:spcPts val="3000"/>
              </a:lnSpc>
              <a:buFont typeface="Arial"/>
              <a:buChar char="•"/>
            </a:pPr>
            <a:r>
              <a:rPr lang="en-US" sz="2500" b="1" spc="112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TRABAJADORES</a:t>
            </a:r>
            <a:r>
              <a:rPr lang="en-US" sz="2500" spc="112">
                <a:solidFill>
                  <a:srgbClr val="084543"/>
                </a:solidFill>
                <a:latin typeface="ITC Avant Garde Gothic"/>
                <a:ea typeface="ITC Avant Garde Gothic"/>
                <a:cs typeface="ITC Avant Garde Gothic"/>
                <a:sym typeface="ITC Avant Garde Gothic"/>
              </a:rPr>
              <a:t> (Jóvenes 16-30 años, freelancers, desempleados...)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513037" y="7344349"/>
            <a:ext cx="3428256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64" lvl="1" indent="-269882" algn="l">
              <a:lnSpc>
                <a:spcPts val="3000"/>
              </a:lnSpc>
              <a:buFont typeface="Arial"/>
              <a:buChar char="•"/>
            </a:pPr>
            <a:r>
              <a:rPr lang="en-US" sz="2500" b="1" spc="112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Sin CV</a:t>
            </a:r>
          </a:p>
          <a:p>
            <a:pPr marL="539764" lvl="1" indent="-269882" algn="l">
              <a:lnSpc>
                <a:spcPts val="3000"/>
              </a:lnSpc>
              <a:buFont typeface="Arial"/>
              <a:buChar char="•"/>
            </a:pPr>
            <a:r>
              <a:rPr lang="en-US" sz="2500" b="1" spc="112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Sistema Match</a:t>
            </a:r>
          </a:p>
          <a:p>
            <a:pPr marL="539764" lvl="1" indent="-269882" algn="l">
              <a:lnSpc>
                <a:spcPts val="3000"/>
              </a:lnSpc>
              <a:buFont typeface="Arial"/>
              <a:buChar char="•"/>
            </a:pPr>
            <a:r>
              <a:rPr lang="en-US" sz="2500" b="1" spc="112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Flexibilidad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11722" y="2155971"/>
            <a:ext cx="4693087" cy="34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spc="99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PÚBLICO OBJETIVO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45996" y="6494854"/>
            <a:ext cx="4693087" cy="34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spc="99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COMPETENCIA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983190" y="2155971"/>
            <a:ext cx="4693087" cy="34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spc="99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TAMAÑO DE MERCADO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17464" y="6494854"/>
            <a:ext cx="4693087" cy="34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spc="99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VENTAJA COMPETITIVA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673204" y="7344349"/>
            <a:ext cx="4468535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64" lvl="1" indent="-269882" algn="l">
              <a:lnSpc>
                <a:spcPts val="3000"/>
              </a:lnSpc>
              <a:buFont typeface="Arial"/>
              <a:buChar char="•"/>
            </a:pPr>
            <a:r>
              <a:rPr lang="en-US" sz="2500" b="1" spc="112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Selección inmediata</a:t>
            </a:r>
          </a:p>
          <a:p>
            <a:pPr marL="539764" lvl="1" indent="-269882" algn="l">
              <a:lnSpc>
                <a:spcPts val="3000"/>
              </a:lnSpc>
              <a:buFont typeface="Arial"/>
              <a:buChar char="•"/>
            </a:pPr>
            <a:r>
              <a:rPr lang="en-US" sz="2500" b="1" spc="112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Mejor Precio</a:t>
            </a:r>
          </a:p>
          <a:p>
            <a:pPr marL="539764" lvl="1" indent="-269882" algn="l">
              <a:lnSpc>
                <a:spcPts val="3000"/>
              </a:lnSpc>
              <a:buFont typeface="Arial"/>
              <a:buChar char="•"/>
            </a:pPr>
            <a:r>
              <a:rPr lang="en-US" sz="2500" b="1" spc="112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Geolocalización</a:t>
            </a:r>
          </a:p>
        </p:txBody>
      </p:sp>
      <p:sp>
        <p:nvSpPr>
          <p:cNvPr id="31" name="Freeform 31"/>
          <p:cNvSpPr/>
          <p:nvPr/>
        </p:nvSpPr>
        <p:spPr>
          <a:xfrm>
            <a:off x="7643515" y="2615597"/>
            <a:ext cx="2869521" cy="5265177"/>
          </a:xfrm>
          <a:custGeom>
            <a:avLst/>
            <a:gdLst/>
            <a:ahLst/>
            <a:cxnLst/>
            <a:rect l="l" t="t" r="r" b="b"/>
            <a:pathLst>
              <a:path w="2869521" h="5265177">
                <a:moveTo>
                  <a:pt x="0" y="0"/>
                </a:moveTo>
                <a:lnTo>
                  <a:pt x="2869522" y="0"/>
                </a:lnTo>
                <a:lnTo>
                  <a:pt x="2869522" y="5265177"/>
                </a:lnTo>
                <a:lnTo>
                  <a:pt x="0" y="52651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57961" y="5600700"/>
            <a:ext cx="9572078" cy="7382465"/>
          </a:xfrm>
          <a:custGeom>
            <a:avLst/>
            <a:gdLst/>
            <a:ahLst/>
            <a:cxnLst/>
            <a:rect l="l" t="t" r="r" b="b"/>
            <a:pathLst>
              <a:path w="9572078" h="7382465">
                <a:moveTo>
                  <a:pt x="0" y="0"/>
                </a:moveTo>
                <a:lnTo>
                  <a:pt x="9572078" y="0"/>
                </a:lnTo>
                <a:lnTo>
                  <a:pt x="9572078" y="7382466"/>
                </a:lnTo>
                <a:lnTo>
                  <a:pt x="0" y="73824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505945" y="2774641"/>
            <a:ext cx="5859132" cy="882411"/>
            <a:chOff x="0" y="0"/>
            <a:chExt cx="4054595" cy="6106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54595" cy="610640"/>
            </a:xfrm>
            <a:custGeom>
              <a:avLst/>
              <a:gdLst/>
              <a:ahLst/>
              <a:cxnLst/>
              <a:rect l="l" t="t" r="r" b="b"/>
              <a:pathLst>
                <a:path w="4054595" h="610640">
                  <a:moveTo>
                    <a:pt x="203200" y="0"/>
                  </a:moveTo>
                  <a:lnTo>
                    <a:pt x="4054595" y="0"/>
                  </a:lnTo>
                  <a:lnTo>
                    <a:pt x="3851395" y="610640"/>
                  </a:lnTo>
                  <a:lnTo>
                    <a:pt x="0" y="6106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3605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9525"/>
              <a:ext cx="3851395" cy="620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82055" y="3657052"/>
            <a:ext cx="5859132" cy="882411"/>
            <a:chOff x="0" y="0"/>
            <a:chExt cx="4054595" cy="610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595" cy="610640"/>
            </a:xfrm>
            <a:custGeom>
              <a:avLst/>
              <a:gdLst/>
              <a:ahLst/>
              <a:cxnLst/>
              <a:rect l="l" t="t" r="r" b="b"/>
              <a:pathLst>
                <a:path w="4054595" h="610640">
                  <a:moveTo>
                    <a:pt x="203200" y="0"/>
                  </a:moveTo>
                  <a:lnTo>
                    <a:pt x="4054595" y="0"/>
                  </a:lnTo>
                  <a:lnTo>
                    <a:pt x="3851395" y="610640"/>
                  </a:lnTo>
                  <a:lnTo>
                    <a:pt x="0" y="6106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8D0C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9525"/>
              <a:ext cx="3851395" cy="620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46813" y="3657052"/>
            <a:ext cx="5859132" cy="882411"/>
            <a:chOff x="0" y="0"/>
            <a:chExt cx="4054595" cy="6106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4595" cy="610640"/>
            </a:xfrm>
            <a:custGeom>
              <a:avLst/>
              <a:gdLst/>
              <a:ahLst/>
              <a:cxnLst/>
              <a:rect l="l" t="t" r="r" b="b"/>
              <a:pathLst>
                <a:path w="4054595" h="610640">
                  <a:moveTo>
                    <a:pt x="203200" y="0"/>
                  </a:moveTo>
                  <a:lnTo>
                    <a:pt x="4054595" y="0"/>
                  </a:lnTo>
                  <a:lnTo>
                    <a:pt x="3851395" y="610640"/>
                  </a:lnTo>
                  <a:lnTo>
                    <a:pt x="0" y="6106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68D0CB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01600" y="-9525"/>
              <a:ext cx="3851395" cy="620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81249" y="5143500"/>
            <a:ext cx="4845987" cy="3909238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4800" b="1" dirty="0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Sugerencias de </a:t>
            </a:r>
            <a:r>
              <a:rPr lang="en-US" sz="4800" b="1" dirty="0" err="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candidatos</a:t>
            </a:r>
            <a:r>
              <a:rPr lang="en-US" sz="4800" b="1" dirty="0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 al </a:t>
            </a:r>
            <a:r>
              <a:rPr lang="en-US" sz="4800" b="1" dirty="0" err="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instante</a:t>
            </a:r>
            <a:endParaRPr lang="en-US" sz="4800" b="1" dirty="0">
              <a:solidFill>
                <a:srgbClr val="084543"/>
              </a:solidFill>
              <a:latin typeface="ITC Avant Garde Gothic Bold"/>
              <a:ea typeface="ITC Avant Garde Gothic Bold"/>
              <a:cs typeface="ITC Avant Garde Gothic Bold"/>
              <a:sym typeface="ITC Avant Garde Gothic Bold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1828800" y="5638918"/>
            <a:ext cx="3181977" cy="4057558"/>
          </a:xfrm>
          <a:custGeom>
            <a:avLst/>
            <a:gdLst/>
            <a:ahLst/>
            <a:cxnLst/>
            <a:rect l="l" t="t" r="r" b="b"/>
            <a:pathLst>
              <a:path w="3181977" h="4057558">
                <a:moveTo>
                  <a:pt x="3181977" y="0"/>
                </a:moveTo>
                <a:lnTo>
                  <a:pt x="0" y="0"/>
                </a:lnTo>
                <a:lnTo>
                  <a:pt x="0" y="4057558"/>
                </a:lnTo>
                <a:lnTo>
                  <a:pt x="3181977" y="4057558"/>
                </a:lnTo>
                <a:lnTo>
                  <a:pt x="3181977" y="0"/>
                </a:lnTo>
                <a:close/>
              </a:path>
            </a:pathLst>
          </a:custGeom>
          <a:blipFill>
            <a:blip r:embed="rId3"/>
            <a:stretch>
              <a:fillRect t="-24563" b="-19328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106400" y="5638918"/>
            <a:ext cx="3668533" cy="4102385"/>
          </a:xfrm>
          <a:custGeom>
            <a:avLst/>
            <a:gdLst/>
            <a:ahLst/>
            <a:cxnLst/>
            <a:rect l="l" t="t" r="r" b="b"/>
            <a:pathLst>
              <a:path w="3668533" h="4102385">
                <a:moveTo>
                  <a:pt x="3668533" y="0"/>
                </a:moveTo>
                <a:lnTo>
                  <a:pt x="0" y="0"/>
                </a:lnTo>
                <a:lnTo>
                  <a:pt x="0" y="4102385"/>
                </a:lnTo>
                <a:lnTo>
                  <a:pt x="3668533" y="4102385"/>
                </a:lnTo>
                <a:lnTo>
                  <a:pt x="3668533" y="0"/>
                </a:lnTo>
                <a:close/>
              </a:path>
            </a:pathLst>
          </a:custGeom>
          <a:blipFill>
            <a:blip r:embed="rId4"/>
            <a:stretch>
              <a:fillRect t="-39388" b="-24693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492800" y="596416"/>
            <a:ext cx="73024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084543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MODELO DE NEGOCIO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88967" y="3040268"/>
            <a:ext cx="4693087" cy="34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spc="99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PROPUESTA DE VALOR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37211" y="3972384"/>
            <a:ext cx="4693087" cy="34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spc="99" dirty="0">
                <a:solidFill>
                  <a:srgbClr val="000000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TRABAJADORES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7700" y="3972384"/>
            <a:ext cx="4693087" cy="34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spc="99" dirty="0">
                <a:solidFill>
                  <a:srgbClr val="000000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EMPLEADORES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23381" y="5108812"/>
            <a:ext cx="4920743" cy="3909238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dirty="0" err="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Experiencia</a:t>
            </a:r>
            <a:r>
              <a:rPr lang="en-US" sz="3000" b="1" dirty="0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 y </a:t>
            </a:r>
            <a:r>
              <a:rPr lang="en-US" sz="3000" b="1" dirty="0" err="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flexibilidad</a:t>
            </a:r>
            <a:r>
              <a:rPr lang="en-US" sz="3000" b="1" dirty="0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3000" b="1" dirty="0" err="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en</a:t>
            </a:r>
            <a:r>
              <a:rPr lang="en-US" sz="3000" b="1" dirty="0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 un </a:t>
            </a:r>
            <a:r>
              <a:rPr lang="en-US" sz="3000" b="1" dirty="0" err="1">
                <a:solidFill>
                  <a:srgbClr val="084543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Cwipe</a:t>
            </a:r>
            <a:endParaRPr lang="en-US" sz="3000" b="1" dirty="0">
              <a:solidFill>
                <a:srgbClr val="084543"/>
              </a:solidFill>
              <a:latin typeface="ITC Avant Garde Gothic Bold"/>
              <a:ea typeface="ITC Avant Garde Gothic Bold"/>
              <a:cs typeface="ITC Avant Garde Gothic Bold"/>
              <a:sym typeface="ITC Avant Garde Gothic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535719"/>
            <a:ext cx="5859132" cy="882411"/>
            <a:chOff x="0" y="0"/>
            <a:chExt cx="4054595" cy="6106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4595" cy="610640"/>
            </a:xfrm>
            <a:custGeom>
              <a:avLst/>
              <a:gdLst/>
              <a:ahLst/>
              <a:cxnLst/>
              <a:rect l="l" t="t" r="r" b="b"/>
              <a:pathLst>
                <a:path w="4054595" h="610640">
                  <a:moveTo>
                    <a:pt x="203200" y="0"/>
                  </a:moveTo>
                  <a:lnTo>
                    <a:pt x="4054595" y="0"/>
                  </a:lnTo>
                  <a:lnTo>
                    <a:pt x="3851395" y="610640"/>
                  </a:lnTo>
                  <a:lnTo>
                    <a:pt x="0" y="6106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360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9525"/>
              <a:ext cx="3851395" cy="620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611722" y="4801346"/>
            <a:ext cx="4693087" cy="34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spc="99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ESTRUCTURA DE COSTES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400168" y="4535719"/>
            <a:ext cx="5859132" cy="882411"/>
            <a:chOff x="0" y="0"/>
            <a:chExt cx="4054595" cy="6106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054595" cy="610640"/>
            </a:xfrm>
            <a:custGeom>
              <a:avLst/>
              <a:gdLst/>
              <a:ahLst/>
              <a:cxnLst/>
              <a:rect l="l" t="t" r="r" b="b"/>
              <a:pathLst>
                <a:path w="4054595" h="610640">
                  <a:moveTo>
                    <a:pt x="203200" y="0"/>
                  </a:moveTo>
                  <a:lnTo>
                    <a:pt x="4054595" y="0"/>
                  </a:lnTo>
                  <a:lnTo>
                    <a:pt x="3851395" y="610640"/>
                  </a:lnTo>
                  <a:lnTo>
                    <a:pt x="0" y="61064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3605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9525"/>
              <a:ext cx="3851395" cy="6201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983190" y="4801346"/>
            <a:ext cx="4693087" cy="34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200" b="1" spc="99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FUENTES DE INGRESOS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23746" y="7604196"/>
            <a:ext cx="2152083" cy="794877"/>
            <a:chOff x="0" y="0"/>
            <a:chExt cx="566804" cy="2093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66804" cy="209350"/>
            </a:xfrm>
            <a:custGeom>
              <a:avLst/>
              <a:gdLst/>
              <a:ahLst/>
              <a:cxnLst/>
              <a:rect l="l" t="t" r="r" b="b"/>
              <a:pathLst>
                <a:path w="566804" h="209350">
                  <a:moveTo>
                    <a:pt x="104675" y="0"/>
                  </a:moveTo>
                  <a:lnTo>
                    <a:pt x="462129" y="0"/>
                  </a:lnTo>
                  <a:cubicBezTo>
                    <a:pt x="519939" y="0"/>
                    <a:pt x="566804" y="46865"/>
                    <a:pt x="566804" y="104675"/>
                  </a:cubicBezTo>
                  <a:lnTo>
                    <a:pt x="566804" y="104675"/>
                  </a:lnTo>
                  <a:cubicBezTo>
                    <a:pt x="566804" y="132437"/>
                    <a:pt x="555775" y="159061"/>
                    <a:pt x="536145" y="178692"/>
                  </a:cubicBezTo>
                  <a:cubicBezTo>
                    <a:pt x="516515" y="198322"/>
                    <a:pt x="489890" y="209350"/>
                    <a:pt x="462129" y="209350"/>
                  </a:cubicBezTo>
                  <a:lnTo>
                    <a:pt x="104675" y="209350"/>
                  </a:lnTo>
                  <a:cubicBezTo>
                    <a:pt x="46865" y="209350"/>
                    <a:pt x="0" y="162486"/>
                    <a:pt x="0" y="104675"/>
                  </a:cubicBezTo>
                  <a:lnTo>
                    <a:pt x="0" y="104675"/>
                  </a:lnTo>
                  <a:cubicBezTo>
                    <a:pt x="0" y="46865"/>
                    <a:pt x="46865" y="0"/>
                    <a:pt x="104675" y="0"/>
                  </a:cubicBezTo>
                  <a:close/>
                </a:path>
              </a:pathLst>
            </a:custGeom>
            <a:solidFill>
              <a:srgbClr val="019F98">
                <a:alpha val="6000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566804" cy="21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329734" y="7786766"/>
            <a:ext cx="359503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FREEMIUM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2629755" y="5789439"/>
            <a:ext cx="4513191" cy="730443"/>
            <a:chOff x="0" y="0"/>
            <a:chExt cx="1188659" cy="1923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88659" cy="192380"/>
            </a:xfrm>
            <a:custGeom>
              <a:avLst/>
              <a:gdLst/>
              <a:ahLst/>
              <a:cxnLst/>
              <a:rect l="l" t="t" r="r" b="b"/>
              <a:pathLst>
                <a:path w="1188659" h="192380">
                  <a:moveTo>
                    <a:pt x="87485" y="0"/>
                  </a:moveTo>
                  <a:lnTo>
                    <a:pt x="1101174" y="0"/>
                  </a:lnTo>
                  <a:cubicBezTo>
                    <a:pt x="1149491" y="0"/>
                    <a:pt x="1188659" y="39169"/>
                    <a:pt x="1188659" y="87485"/>
                  </a:cubicBezTo>
                  <a:lnTo>
                    <a:pt x="1188659" y="104895"/>
                  </a:lnTo>
                  <a:cubicBezTo>
                    <a:pt x="1188659" y="153211"/>
                    <a:pt x="1149491" y="192380"/>
                    <a:pt x="1101174" y="192380"/>
                  </a:cubicBezTo>
                  <a:lnTo>
                    <a:pt x="87485" y="192380"/>
                  </a:lnTo>
                  <a:cubicBezTo>
                    <a:pt x="39169" y="192380"/>
                    <a:pt x="0" y="153211"/>
                    <a:pt x="0" y="104895"/>
                  </a:cubicBezTo>
                  <a:lnTo>
                    <a:pt x="0" y="87485"/>
                  </a:lnTo>
                  <a:cubicBezTo>
                    <a:pt x="0" y="39169"/>
                    <a:pt x="39169" y="0"/>
                    <a:pt x="87485" y="0"/>
                  </a:cubicBezTo>
                  <a:close/>
                </a:path>
              </a:pathLst>
            </a:custGeom>
            <a:solidFill>
              <a:srgbClr val="019F9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1188659" cy="20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2295772" y="5940365"/>
            <a:ext cx="518115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PAGO POR PUBLICACIÓN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663937" y="6667919"/>
            <a:ext cx="3479009" cy="743191"/>
            <a:chOff x="0" y="0"/>
            <a:chExt cx="916282" cy="19573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916282" cy="195738"/>
            </a:xfrm>
            <a:custGeom>
              <a:avLst/>
              <a:gdLst/>
              <a:ahLst/>
              <a:cxnLst/>
              <a:rect l="l" t="t" r="r" b="b"/>
              <a:pathLst>
                <a:path w="916282" h="195738">
                  <a:moveTo>
                    <a:pt x="97869" y="0"/>
                  </a:moveTo>
                  <a:lnTo>
                    <a:pt x="818413" y="0"/>
                  </a:lnTo>
                  <a:cubicBezTo>
                    <a:pt x="844370" y="0"/>
                    <a:pt x="869263" y="10311"/>
                    <a:pt x="887617" y="28665"/>
                  </a:cubicBezTo>
                  <a:cubicBezTo>
                    <a:pt x="905971" y="47019"/>
                    <a:pt x="916282" y="71912"/>
                    <a:pt x="916282" y="97869"/>
                  </a:cubicBezTo>
                  <a:lnTo>
                    <a:pt x="916282" y="97869"/>
                  </a:lnTo>
                  <a:cubicBezTo>
                    <a:pt x="916282" y="151920"/>
                    <a:pt x="872465" y="195738"/>
                    <a:pt x="818413" y="195738"/>
                  </a:cubicBezTo>
                  <a:lnTo>
                    <a:pt x="97869" y="195738"/>
                  </a:lnTo>
                  <a:cubicBezTo>
                    <a:pt x="71912" y="195738"/>
                    <a:pt x="47019" y="185427"/>
                    <a:pt x="28665" y="167073"/>
                  </a:cubicBezTo>
                  <a:cubicBezTo>
                    <a:pt x="10311" y="148719"/>
                    <a:pt x="0" y="123825"/>
                    <a:pt x="0" y="97869"/>
                  </a:cubicBezTo>
                  <a:lnTo>
                    <a:pt x="0" y="97869"/>
                  </a:lnTo>
                  <a:cubicBezTo>
                    <a:pt x="0" y="71912"/>
                    <a:pt x="10311" y="47019"/>
                    <a:pt x="28665" y="28665"/>
                  </a:cubicBezTo>
                  <a:cubicBezTo>
                    <a:pt x="47019" y="10311"/>
                    <a:pt x="71912" y="0"/>
                    <a:pt x="97869" y="0"/>
                  </a:cubicBezTo>
                  <a:close/>
                </a:path>
              </a:pathLst>
            </a:custGeom>
            <a:solidFill>
              <a:srgbClr val="019F98">
                <a:alpha val="8000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916282" cy="2052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784435" y="6810914"/>
            <a:ext cx="323801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PUBLICIDAD IN-APP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63983" y="6809319"/>
            <a:ext cx="3794854" cy="794877"/>
            <a:chOff x="0" y="0"/>
            <a:chExt cx="999468" cy="2093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99468" cy="209350"/>
            </a:xfrm>
            <a:custGeom>
              <a:avLst/>
              <a:gdLst/>
              <a:ahLst/>
              <a:cxnLst/>
              <a:rect l="l" t="t" r="r" b="b"/>
              <a:pathLst>
                <a:path w="999468" h="209350">
                  <a:moveTo>
                    <a:pt x="104046" y="0"/>
                  </a:moveTo>
                  <a:lnTo>
                    <a:pt x="895422" y="0"/>
                  </a:lnTo>
                  <a:cubicBezTo>
                    <a:pt x="952885" y="0"/>
                    <a:pt x="999468" y="46583"/>
                    <a:pt x="999468" y="104046"/>
                  </a:cubicBezTo>
                  <a:lnTo>
                    <a:pt x="999468" y="105305"/>
                  </a:lnTo>
                  <a:cubicBezTo>
                    <a:pt x="999468" y="162767"/>
                    <a:pt x="952885" y="209350"/>
                    <a:pt x="895422" y="209350"/>
                  </a:cubicBezTo>
                  <a:lnTo>
                    <a:pt x="104046" y="209350"/>
                  </a:lnTo>
                  <a:cubicBezTo>
                    <a:pt x="46583" y="209350"/>
                    <a:pt x="0" y="162767"/>
                    <a:pt x="0" y="105305"/>
                  </a:cubicBezTo>
                  <a:lnTo>
                    <a:pt x="0" y="104046"/>
                  </a:lnTo>
                  <a:cubicBezTo>
                    <a:pt x="0" y="46583"/>
                    <a:pt x="46583" y="0"/>
                    <a:pt x="104046" y="0"/>
                  </a:cubicBezTo>
                  <a:close/>
                </a:path>
              </a:pathLst>
            </a:custGeom>
            <a:solidFill>
              <a:srgbClr val="019F98">
                <a:alpha val="8000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999468" cy="21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163893" y="6978158"/>
            <a:ext cx="359503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Mantenimiento App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063983" y="7759329"/>
            <a:ext cx="4163061" cy="794877"/>
            <a:chOff x="0" y="0"/>
            <a:chExt cx="1096444" cy="20935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96444" cy="209350"/>
            </a:xfrm>
            <a:custGeom>
              <a:avLst/>
              <a:gdLst/>
              <a:ahLst/>
              <a:cxnLst/>
              <a:rect l="l" t="t" r="r" b="b"/>
              <a:pathLst>
                <a:path w="1096444" h="209350">
                  <a:moveTo>
                    <a:pt x="94843" y="0"/>
                  </a:moveTo>
                  <a:lnTo>
                    <a:pt x="1001601" y="0"/>
                  </a:lnTo>
                  <a:cubicBezTo>
                    <a:pt x="1053981" y="0"/>
                    <a:pt x="1096444" y="42463"/>
                    <a:pt x="1096444" y="94843"/>
                  </a:cubicBezTo>
                  <a:lnTo>
                    <a:pt x="1096444" y="114507"/>
                  </a:lnTo>
                  <a:cubicBezTo>
                    <a:pt x="1096444" y="166888"/>
                    <a:pt x="1053981" y="209350"/>
                    <a:pt x="1001601" y="209350"/>
                  </a:cubicBezTo>
                  <a:lnTo>
                    <a:pt x="94843" y="209350"/>
                  </a:lnTo>
                  <a:cubicBezTo>
                    <a:pt x="42463" y="209350"/>
                    <a:pt x="0" y="166888"/>
                    <a:pt x="0" y="114507"/>
                  </a:cubicBezTo>
                  <a:lnTo>
                    <a:pt x="0" y="94843"/>
                  </a:lnTo>
                  <a:cubicBezTo>
                    <a:pt x="0" y="42463"/>
                    <a:pt x="42463" y="0"/>
                    <a:pt x="94843" y="0"/>
                  </a:cubicBezTo>
                  <a:close/>
                </a:path>
              </a:pathLst>
            </a:custGeom>
            <a:solidFill>
              <a:srgbClr val="019F98">
                <a:alpha val="89804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9525"/>
              <a:ext cx="1096444" cy="21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738280" y="7928167"/>
            <a:ext cx="481446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Costes administrativos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063983" y="5789439"/>
            <a:ext cx="2208730" cy="794877"/>
            <a:chOff x="0" y="0"/>
            <a:chExt cx="581723" cy="20935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81723" cy="209350"/>
            </a:xfrm>
            <a:custGeom>
              <a:avLst/>
              <a:gdLst/>
              <a:ahLst/>
              <a:cxnLst/>
              <a:rect l="l" t="t" r="r" b="b"/>
              <a:pathLst>
                <a:path w="581723" h="209350">
                  <a:moveTo>
                    <a:pt x="104675" y="0"/>
                  </a:moveTo>
                  <a:lnTo>
                    <a:pt x="477048" y="0"/>
                  </a:lnTo>
                  <a:cubicBezTo>
                    <a:pt x="534858" y="0"/>
                    <a:pt x="581723" y="46865"/>
                    <a:pt x="581723" y="104675"/>
                  </a:cubicBezTo>
                  <a:lnTo>
                    <a:pt x="581723" y="104675"/>
                  </a:lnTo>
                  <a:cubicBezTo>
                    <a:pt x="581723" y="132437"/>
                    <a:pt x="570695" y="159061"/>
                    <a:pt x="551065" y="178692"/>
                  </a:cubicBezTo>
                  <a:cubicBezTo>
                    <a:pt x="531434" y="198322"/>
                    <a:pt x="504810" y="209350"/>
                    <a:pt x="477048" y="209350"/>
                  </a:cubicBezTo>
                  <a:lnTo>
                    <a:pt x="104675" y="209350"/>
                  </a:lnTo>
                  <a:cubicBezTo>
                    <a:pt x="46865" y="209350"/>
                    <a:pt x="0" y="162486"/>
                    <a:pt x="0" y="104675"/>
                  </a:cubicBezTo>
                  <a:lnTo>
                    <a:pt x="0" y="104675"/>
                  </a:lnTo>
                  <a:cubicBezTo>
                    <a:pt x="0" y="46865"/>
                    <a:pt x="46865" y="0"/>
                    <a:pt x="104675" y="0"/>
                  </a:cubicBezTo>
                  <a:close/>
                </a:path>
              </a:pathLst>
            </a:custGeom>
            <a:solidFill>
              <a:srgbClr val="019F98">
                <a:alpha val="6000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9525"/>
              <a:ext cx="581723" cy="21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370831" y="5958278"/>
            <a:ext cx="359503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Marketing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063983" y="8782806"/>
            <a:ext cx="4927800" cy="794877"/>
            <a:chOff x="0" y="0"/>
            <a:chExt cx="1297857" cy="20935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97857" cy="209350"/>
            </a:xfrm>
            <a:custGeom>
              <a:avLst/>
              <a:gdLst/>
              <a:ahLst/>
              <a:cxnLst/>
              <a:rect l="l" t="t" r="r" b="b"/>
              <a:pathLst>
                <a:path w="1297857" h="209350">
                  <a:moveTo>
                    <a:pt x="80125" y="0"/>
                  </a:moveTo>
                  <a:lnTo>
                    <a:pt x="1217732" y="0"/>
                  </a:lnTo>
                  <a:cubicBezTo>
                    <a:pt x="1238983" y="0"/>
                    <a:pt x="1259362" y="8442"/>
                    <a:pt x="1274389" y="23468"/>
                  </a:cubicBezTo>
                  <a:cubicBezTo>
                    <a:pt x="1289415" y="38494"/>
                    <a:pt x="1297857" y="58874"/>
                    <a:pt x="1297857" y="80125"/>
                  </a:cubicBezTo>
                  <a:lnTo>
                    <a:pt x="1297857" y="129226"/>
                  </a:lnTo>
                  <a:cubicBezTo>
                    <a:pt x="1297857" y="150476"/>
                    <a:pt x="1289415" y="170856"/>
                    <a:pt x="1274389" y="185882"/>
                  </a:cubicBezTo>
                  <a:cubicBezTo>
                    <a:pt x="1259362" y="200909"/>
                    <a:pt x="1238983" y="209350"/>
                    <a:pt x="1217732" y="209350"/>
                  </a:cubicBezTo>
                  <a:lnTo>
                    <a:pt x="80125" y="209350"/>
                  </a:lnTo>
                  <a:cubicBezTo>
                    <a:pt x="58874" y="209350"/>
                    <a:pt x="38494" y="200909"/>
                    <a:pt x="23468" y="185882"/>
                  </a:cubicBezTo>
                  <a:cubicBezTo>
                    <a:pt x="8442" y="170856"/>
                    <a:pt x="0" y="150476"/>
                    <a:pt x="0" y="129226"/>
                  </a:cubicBezTo>
                  <a:lnTo>
                    <a:pt x="0" y="80125"/>
                  </a:lnTo>
                  <a:cubicBezTo>
                    <a:pt x="0" y="58874"/>
                    <a:pt x="8442" y="38494"/>
                    <a:pt x="23468" y="23468"/>
                  </a:cubicBezTo>
                  <a:cubicBezTo>
                    <a:pt x="38494" y="8442"/>
                    <a:pt x="58874" y="0"/>
                    <a:pt x="80125" y="0"/>
                  </a:cubicBezTo>
                  <a:close/>
                </a:path>
              </a:pathLst>
            </a:custGeom>
            <a:solidFill>
              <a:srgbClr val="019F98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1297857" cy="218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0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120649" y="8951644"/>
            <a:ext cx="4814467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b="1">
                <a:solidFill>
                  <a:srgbClr val="FFFFFF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Infraestructura tecnológica</a:t>
            </a:r>
          </a:p>
        </p:txBody>
      </p:sp>
      <p:sp>
        <p:nvSpPr>
          <p:cNvPr id="38" name="Freeform 38"/>
          <p:cNvSpPr/>
          <p:nvPr/>
        </p:nvSpPr>
        <p:spPr>
          <a:xfrm>
            <a:off x="7134782" y="2681215"/>
            <a:ext cx="4018435" cy="7373276"/>
          </a:xfrm>
          <a:custGeom>
            <a:avLst/>
            <a:gdLst/>
            <a:ahLst/>
            <a:cxnLst/>
            <a:rect l="l" t="t" r="r" b="b"/>
            <a:pathLst>
              <a:path w="4018435" h="7373276">
                <a:moveTo>
                  <a:pt x="0" y="0"/>
                </a:moveTo>
                <a:lnTo>
                  <a:pt x="4018436" y="0"/>
                </a:lnTo>
                <a:lnTo>
                  <a:pt x="4018436" y="7373276"/>
                </a:lnTo>
                <a:lnTo>
                  <a:pt x="0" y="7373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4357961" y="-4701250"/>
            <a:ext cx="9572078" cy="7382465"/>
          </a:xfrm>
          <a:custGeom>
            <a:avLst/>
            <a:gdLst/>
            <a:ahLst/>
            <a:cxnLst/>
            <a:rect l="l" t="t" r="r" b="b"/>
            <a:pathLst>
              <a:path w="9572078" h="7382465">
                <a:moveTo>
                  <a:pt x="0" y="0"/>
                </a:moveTo>
                <a:lnTo>
                  <a:pt x="9572078" y="0"/>
                </a:lnTo>
                <a:lnTo>
                  <a:pt x="9572078" y="7382465"/>
                </a:lnTo>
                <a:lnTo>
                  <a:pt x="0" y="73824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372" t="497" r="2233" b="497"/>
          <a:stretch>
            <a:fillRect/>
          </a:stretch>
        </p:blipFill>
        <p:spPr>
          <a:xfrm>
            <a:off x="7363159" y="1930242"/>
            <a:ext cx="3561682" cy="732805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738922" y="2836653"/>
            <a:ext cx="2024810" cy="1464547"/>
          </a:xfrm>
          <a:custGeom>
            <a:avLst/>
            <a:gdLst/>
            <a:ahLst/>
            <a:cxnLst/>
            <a:rect l="l" t="t" r="r" b="b"/>
            <a:pathLst>
              <a:path w="2024810" h="1464547">
                <a:moveTo>
                  <a:pt x="0" y="0"/>
                </a:moveTo>
                <a:lnTo>
                  <a:pt x="2024810" y="0"/>
                </a:lnTo>
                <a:lnTo>
                  <a:pt x="2024810" y="1464546"/>
                </a:lnTo>
                <a:lnTo>
                  <a:pt x="0" y="14645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294994" y="7347946"/>
            <a:ext cx="1645462" cy="1645462"/>
          </a:xfrm>
          <a:custGeom>
            <a:avLst/>
            <a:gdLst/>
            <a:ahLst/>
            <a:cxnLst/>
            <a:rect l="l" t="t" r="r" b="b"/>
            <a:pathLst>
              <a:path w="1645462" h="1645462">
                <a:moveTo>
                  <a:pt x="0" y="0"/>
                </a:moveTo>
                <a:lnTo>
                  <a:pt x="1645463" y="0"/>
                </a:lnTo>
                <a:lnTo>
                  <a:pt x="1645463" y="1645462"/>
                </a:lnTo>
                <a:lnTo>
                  <a:pt x="0" y="164546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55346" y="7367726"/>
            <a:ext cx="1588082" cy="1890574"/>
          </a:xfrm>
          <a:custGeom>
            <a:avLst/>
            <a:gdLst/>
            <a:ahLst/>
            <a:cxnLst/>
            <a:rect l="l" t="t" r="r" b="b"/>
            <a:pathLst>
              <a:path w="1588082" h="1890574">
                <a:moveTo>
                  <a:pt x="0" y="0"/>
                </a:moveTo>
                <a:lnTo>
                  <a:pt x="1588082" y="0"/>
                </a:lnTo>
                <a:lnTo>
                  <a:pt x="1588082" y="1890574"/>
                </a:lnTo>
                <a:lnTo>
                  <a:pt x="0" y="18905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460097" y="5772815"/>
            <a:ext cx="2856384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>
                <a:solidFill>
                  <a:srgbClr val="2B7976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Respuesta </a:t>
            </a: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2B7976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Inmediata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72591" y="5772815"/>
            <a:ext cx="2553593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>
                <a:solidFill>
                  <a:srgbClr val="2B7976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Trabajos </a:t>
            </a:r>
          </a:p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>
                <a:solidFill>
                  <a:srgbClr val="2B7976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Puntuales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6449" y="1860868"/>
            <a:ext cx="4628704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2B7976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 </a:t>
            </a:r>
            <a:r>
              <a:rPr lang="en-US" sz="3999" b="1" dirty="0" err="1">
                <a:solidFill>
                  <a:srgbClr val="2B7976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Cwipe</a:t>
            </a:r>
            <a:r>
              <a:rPr lang="en-US" sz="3999" b="1" dirty="0">
                <a:solidFill>
                  <a:srgbClr val="2B7976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 Horizontal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79679" y="1942171"/>
            <a:ext cx="4143296" cy="5949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2B7976"/>
                </a:solidFill>
                <a:latin typeface="ITC Avant Garde Gothic Bold"/>
                <a:ea typeface="ITC Avant Garde Gothic Bold"/>
                <a:cs typeface="ITC Avant Garde Gothic Bold"/>
                <a:sym typeface="ITC Avant Garde Gothic Bold"/>
              </a:rPr>
              <a:t>Fast Matching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92800" y="596416"/>
            <a:ext cx="73024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>
                <a:solidFill>
                  <a:srgbClr val="084543"/>
                </a:solidFill>
                <a:latin typeface="Bebas Neue Cyrillic"/>
                <a:ea typeface="Bebas Neue Cyrillic"/>
                <a:cs typeface="Bebas Neue Cyrillic"/>
                <a:sym typeface="Bebas Neue Cyrillic"/>
              </a:rPr>
              <a:t>LA APP ES UNA REALIDAD</a:t>
            </a:r>
          </a:p>
        </p:txBody>
      </p:sp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054E5342-A853-9C75-26EB-5BD4B9AAC5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68" y="2537142"/>
            <a:ext cx="2385865" cy="2483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304</Words>
  <Application>Microsoft Office PowerPoint</Application>
  <PresentationFormat>Personalizado</PresentationFormat>
  <Paragraphs>81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Bebas Neue Cyrillic</vt:lpstr>
      <vt:lpstr>ITC Avant Garde Gothic Bold</vt:lpstr>
      <vt:lpstr>Calibri</vt:lpstr>
      <vt:lpstr>Open Sans</vt:lpstr>
      <vt:lpstr>League Spartan</vt:lpstr>
      <vt:lpstr>ITC Avant Garde Gothic</vt:lpstr>
      <vt:lpstr>Arial</vt:lpstr>
      <vt:lpstr>ITC Avant Garde Gothic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Pitch Cwipe Santander X 2025</dc:title>
  <cp:lastModifiedBy>Adrián Rodeño</cp:lastModifiedBy>
  <cp:revision>7</cp:revision>
  <dcterms:created xsi:type="dcterms:W3CDTF">2006-08-16T00:00:00Z</dcterms:created>
  <dcterms:modified xsi:type="dcterms:W3CDTF">2026-04-22T20:05:58Z</dcterms:modified>
  <dc:identifier>DAGnUlaCIPs</dc:identifier>
</cp:coreProperties>
</file>